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2"/>
  </p:sldMasterIdLst>
  <p:notesMasterIdLst>
    <p:notesMasterId r:id="rId40"/>
  </p:notesMasterIdLst>
  <p:handoutMasterIdLst>
    <p:handoutMasterId r:id="rId41"/>
  </p:handoutMasterIdLst>
  <p:sldIdLst>
    <p:sldId id="279" r:id="rId3"/>
    <p:sldId id="278" r:id="rId4"/>
    <p:sldId id="289" r:id="rId5"/>
    <p:sldId id="291" r:id="rId6"/>
    <p:sldId id="311" r:id="rId7"/>
    <p:sldId id="290" r:id="rId8"/>
    <p:sldId id="295" r:id="rId9"/>
    <p:sldId id="310" r:id="rId10"/>
    <p:sldId id="314" r:id="rId11"/>
    <p:sldId id="320" r:id="rId12"/>
    <p:sldId id="324" r:id="rId13"/>
    <p:sldId id="296" r:id="rId14"/>
    <p:sldId id="315" r:id="rId15"/>
    <p:sldId id="332" r:id="rId16"/>
    <p:sldId id="317" r:id="rId17"/>
    <p:sldId id="316" r:id="rId18"/>
    <p:sldId id="318" r:id="rId19"/>
    <p:sldId id="321" r:id="rId20"/>
    <p:sldId id="325" r:id="rId21"/>
    <p:sldId id="326" r:id="rId22"/>
    <p:sldId id="327" r:id="rId23"/>
    <p:sldId id="328" r:id="rId24"/>
    <p:sldId id="330" r:id="rId25"/>
    <p:sldId id="331" r:id="rId26"/>
    <p:sldId id="336" r:id="rId27"/>
    <p:sldId id="333" r:id="rId28"/>
    <p:sldId id="334" r:id="rId29"/>
    <p:sldId id="340" r:id="rId30"/>
    <p:sldId id="319" r:id="rId31"/>
    <p:sldId id="338" r:id="rId32"/>
    <p:sldId id="337" r:id="rId33"/>
    <p:sldId id="283" r:id="rId34"/>
    <p:sldId id="323" r:id="rId35"/>
    <p:sldId id="341" r:id="rId36"/>
    <p:sldId id="345" r:id="rId37"/>
    <p:sldId id="344" r:id="rId38"/>
    <p:sldId id="30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1"/>
    <p:restoredTop sz="94648"/>
  </p:normalViewPr>
  <p:slideViewPr>
    <p:cSldViewPr snapToGrid="0" showGuides="1">
      <p:cViewPr varScale="1">
        <p:scale>
          <a:sx n="107" d="100"/>
          <a:sy n="107" d="100"/>
        </p:scale>
        <p:origin x="496"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488"/>
    </p:cViewPr>
  </p:sorterViewPr>
  <p:notesViewPr>
    <p:cSldViewPr snapToGrid="0" showGuides="1">
      <p:cViewPr varScale="1">
        <p:scale>
          <a:sx n="82" d="100"/>
          <a:sy n="82" d="100"/>
        </p:scale>
        <p:origin x="363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13F231-EBD8-4F4B-BAC9-96524D9BF466}" type="datetimeFigureOut">
              <a:rPr lang="zh-CN" altLang="en-US" smtClean="0"/>
              <a:t>2019/7/3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D824B6-CB4E-422A-9C24-F861A0BCA00B}" type="slidenum">
              <a:rPr lang="zh-CN" altLang="en-US" smtClean="0"/>
              <a:t>‹#›</a:t>
            </a:fld>
            <a:endParaRPr lang="zh-CN" altLang="en-US"/>
          </a:p>
        </p:txBody>
      </p:sp>
    </p:spTree>
    <p:extLst>
      <p:ext uri="{BB962C8B-B14F-4D97-AF65-F5344CB8AC3E}">
        <p14:creationId xmlns:p14="http://schemas.microsoft.com/office/powerpoint/2010/main" val="572552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54F45-6022-46CA-A4EC-E3BB56DBF9EB}" type="datetimeFigureOut">
              <a:rPr lang="zh-CN" altLang="en-US" smtClean="0"/>
              <a:t>2019/7/3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B5A57-8D53-4F3F-B159-CC185D6CC2EA}" type="slidenum">
              <a:rPr lang="zh-CN" altLang="en-US" smtClean="0"/>
              <a:t>‹#›</a:t>
            </a:fld>
            <a:endParaRPr lang="zh-CN" altLang="en-US"/>
          </a:p>
        </p:txBody>
      </p:sp>
    </p:spTree>
    <p:extLst>
      <p:ext uri="{BB962C8B-B14F-4D97-AF65-F5344CB8AC3E}">
        <p14:creationId xmlns:p14="http://schemas.microsoft.com/office/powerpoint/2010/main" val="807221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1B5A57-8D53-4F3F-B159-CC185D6CC2EA}" type="slidenum">
              <a:rPr lang="zh-CN" altLang="en-US" smtClean="0"/>
              <a:t>1</a:t>
            </a:fld>
            <a:endParaRPr lang="zh-CN" altLang="en-US"/>
          </a:p>
        </p:txBody>
      </p:sp>
    </p:spTree>
    <p:extLst>
      <p:ext uri="{BB962C8B-B14F-4D97-AF65-F5344CB8AC3E}">
        <p14:creationId xmlns:p14="http://schemas.microsoft.com/office/powerpoint/2010/main" val="4170004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2402947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15</a:t>
            </a:fld>
            <a:endParaRPr lang="en-GB"/>
          </a:p>
        </p:txBody>
      </p:sp>
    </p:spTree>
    <p:extLst>
      <p:ext uri="{BB962C8B-B14F-4D97-AF65-F5344CB8AC3E}">
        <p14:creationId xmlns:p14="http://schemas.microsoft.com/office/powerpoint/2010/main" val="2744821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3631110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849658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18</a:t>
            </a:fld>
            <a:endParaRPr lang="en-GB"/>
          </a:p>
        </p:txBody>
      </p:sp>
    </p:spTree>
    <p:extLst>
      <p:ext uri="{BB962C8B-B14F-4D97-AF65-F5344CB8AC3E}">
        <p14:creationId xmlns:p14="http://schemas.microsoft.com/office/powerpoint/2010/main" val="2448521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1040237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21</a:t>
            </a:fld>
            <a:endParaRPr lang="en-GB"/>
          </a:p>
        </p:txBody>
      </p:sp>
    </p:spTree>
    <p:extLst>
      <p:ext uri="{BB962C8B-B14F-4D97-AF65-F5344CB8AC3E}">
        <p14:creationId xmlns:p14="http://schemas.microsoft.com/office/powerpoint/2010/main" val="2767202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22</a:t>
            </a:fld>
            <a:endParaRPr lang="en-GB"/>
          </a:p>
        </p:txBody>
      </p:sp>
    </p:spTree>
    <p:extLst>
      <p:ext uri="{BB962C8B-B14F-4D97-AF65-F5344CB8AC3E}">
        <p14:creationId xmlns:p14="http://schemas.microsoft.com/office/powerpoint/2010/main" val="2395924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2261075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271470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F73B8E4-7711-4245-A930-FC36A44B4B6A}" type="slidenum">
              <a:rPr lang="zh-CN" altLang="en-US"/>
              <a:pPr/>
              <a:t>4</a:t>
            </a:fld>
            <a:endParaRPr lang="zh-CN" altLang="en-US"/>
          </a:p>
        </p:txBody>
      </p:sp>
    </p:spTree>
    <p:extLst>
      <p:ext uri="{BB962C8B-B14F-4D97-AF65-F5344CB8AC3E}">
        <p14:creationId xmlns:p14="http://schemas.microsoft.com/office/powerpoint/2010/main" val="3632934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2273890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28</a:t>
            </a:fld>
            <a:endParaRPr lang="en-GB"/>
          </a:p>
        </p:txBody>
      </p:sp>
    </p:spTree>
    <p:extLst>
      <p:ext uri="{BB962C8B-B14F-4D97-AF65-F5344CB8AC3E}">
        <p14:creationId xmlns:p14="http://schemas.microsoft.com/office/powerpoint/2010/main" val="1718195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3069834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1057714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1163632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33</a:t>
            </a:fld>
            <a:endParaRPr lang="en-GB"/>
          </a:p>
        </p:txBody>
      </p:sp>
    </p:spTree>
    <p:extLst>
      <p:ext uri="{BB962C8B-B14F-4D97-AF65-F5344CB8AC3E}">
        <p14:creationId xmlns:p14="http://schemas.microsoft.com/office/powerpoint/2010/main" val="3162488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789401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F73B8E4-7711-4245-A930-FC36A44B4B6A}" type="slidenum">
              <a:rPr lang="zh-CN" altLang="en-US"/>
              <a:pPr/>
              <a:t>5</a:t>
            </a:fld>
            <a:endParaRPr lang="zh-CN" altLang="en-US"/>
          </a:p>
        </p:txBody>
      </p:sp>
    </p:spTree>
    <p:extLst>
      <p:ext uri="{BB962C8B-B14F-4D97-AF65-F5344CB8AC3E}">
        <p14:creationId xmlns:p14="http://schemas.microsoft.com/office/powerpoint/2010/main" val="3155394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3056352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4056262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F73B8E4-7711-4245-A930-FC36A44B4B6A}" type="slidenum">
              <a:rPr lang="zh-CN" altLang="en-US"/>
              <a:pPr/>
              <a:t>8</a:t>
            </a:fld>
            <a:endParaRPr lang="zh-CN" altLang="en-US"/>
          </a:p>
        </p:txBody>
      </p:sp>
    </p:spTree>
    <p:extLst>
      <p:ext uri="{BB962C8B-B14F-4D97-AF65-F5344CB8AC3E}">
        <p14:creationId xmlns:p14="http://schemas.microsoft.com/office/powerpoint/2010/main" val="534704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2335011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extLst>
      <p:ext uri="{BB962C8B-B14F-4D97-AF65-F5344CB8AC3E}">
        <p14:creationId xmlns:p14="http://schemas.microsoft.com/office/powerpoint/2010/main" val="1425676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extLst>
      <p:ext uri="{BB962C8B-B14F-4D97-AF65-F5344CB8AC3E}">
        <p14:creationId xmlns:p14="http://schemas.microsoft.com/office/powerpoint/2010/main" val="3115639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4334932" y="0"/>
            <a:ext cx="7857067" cy="4419600"/>
          </a:xfrm>
          <a:prstGeom prst="rect">
            <a:avLst/>
          </a:prstGeom>
        </p:spPr>
      </p:pic>
    </p:spTree>
    <p:extLst>
      <p:ext uri="{BB962C8B-B14F-4D97-AF65-F5344CB8AC3E}">
        <p14:creationId xmlns:p14="http://schemas.microsoft.com/office/powerpoint/2010/main" val="169689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8968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1427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有页码">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11862" flipH="1">
            <a:off x="10720366" y="5324678"/>
            <a:ext cx="3778604" cy="3778811"/>
          </a:xfrm>
          <a:prstGeom prst="rect">
            <a:avLst/>
          </a:prstGeom>
        </p:spPr>
      </p:pic>
    </p:spTree>
    <p:extLst>
      <p:ext uri="{BB962C8B-B14F-4D97-AF65-F5344CB8AC3E}">
        <p14:creationId xmlns:p14="http://schemas.microsoft.com/office/powerpoint/2010/main" val="249314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A93E93-166D-47F5-9EF1-ACEABE24AEEA}" type="datetimeFigureOut">
              <a:rPr lang="zh-CN" altLang="en-US" smtClean="0"/>
              <a:t>2019/7/3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8D5ACA-62CA-46DB-AD6B-12EDD6D51A2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11862" flipH="1">
            <a:off x="10720366" y="5324678"/>
            <a:ext cx="3778604" cy="3778811"/>
          </a:xfrm>
          <a:prstGeom prst="rect">
            <a:avLst/>
          </a:prstGeom>
        </p:spPr>
      </p:pic>
    </p:spTree>
    <p:extLst>
      <p:ext uri="{BB962C8B-B14F-4D97-AF65-F5344CB8AC3E}">
        <p14:creationId xmlns:p14="http://schemas.microsoft.com/office/powerpoint/2010/main" val="11972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5" indent="0" algn="ctr">
              <a:buNone/>
              <a:defRPr sz="1800"/>
            </a:lvl3pPr>
            <a:lvl4pPr marL="1371532" indent="0" algn="ctr">
              <a:buNone/>
              <a:defRPr sz="1600"/>
            </a:lvl4pPr>
            <a:lvl5pPr marL="1828710" indent="0" algn="ctr">
              <a:buNone/>
              <a:defRPr sz="1600"/>
            </a:lvl5pPr>
            <a:lvl6pPr marL="2285887" indent="0" algn="ctr">
              <a:buNone/>
              <a:defRPr sz="1600"/>
            </a:lvl6pPr>
            <a:lvl7pPr marL="2743064" indent="0" algn="ctr">
              <a:buNone/>
              <a:defRPr sz="1600"/>
            </a:lvl7pPr>
            <a:lvl8pPr marL="3200242" indent="0" algn="ctr">
              <a:buNone/>
              <a:defRPr sz="1600"/>
            </a:lvl8pPr>
            <a:lvl9pPr marL="3657419"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39D2EBA-94BF-40B8-B1C9-5B1FF0F7366E}" type="datetimeFigureOut">
              <a:rPr lang="zh-CN" altLang="en-US" smtClean="0"/>
              <a:t>2019/7/3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A7EF253-A8B4-44DD-AE58-8315FD67EFA2}" type="slidenum">
              <a:rPr lang="zh-CN" altLang="en-US" smtClean="0"/>
              <a:t>‹#›</a:t>
            </a:fld>
            <a:endParaRPr lang="zh-CN" altLang="en-US"/>
          </a:p>
        </p:txBody>
      </p:sp>
    </p:spTree>
    <p:extLst>
      <p:ext uri="{BB962C8B-B14F-4D97-AF65-F5344CB8AC3E}">
        <p14:creationId xmlns:p14="http://schemas.microsoft.com/office/powerpoint/2010/main" val="2257748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5" name="组合 4"/>
          <p:cNvGrpSpPr/>
          <p:nvPr userDrawn="1"/>
        </p:nvGrpSpPr>
        <p:grpSpPr>
          <a:xfrm>
            <a:off x="0" y="-1664915"/>
            <a:ext cx="12192000" cy="10492846"/>
            <a:chOff x="0" y="-1664915"/>
            <a:chExt cx="12192000" cy="10492846"/>
          </a:xfrm>
        </p:grpSpPr>
        <p:grpSp>
          <p:nvGrpSpPr>
            <p:cNvPr id="6" name="组合 5"/>
            <p:cNvGrpSpPr/>
            <p:nvPr/>
          </p:nvGrpSpPr>
          <p:grpSpPr>
            <a:xfrm>
              <a:off x="0" y="7507131"/>
              <a:ext cx="12192000" cy="1320800"/>
              <a:chOff x="0" y="7507131"/>
              <a:chExt cx="12192000" cy="1320800"/>
            </a:xfrm>
          </p:grpSpPr>
          <p:sp>
            <p:nvSpPr>
              <p:cNvPr id="13" name="矩形 12"/>
              <p:cNvSpPr/>
              <p:nvPr userDrawn="1">
                <p:custDataLst>
                  <p:tags r:id="rId9"/>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5" name="矩形 14"/>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7" name="矩形 16"/>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7" name="组合 6"/>
            <p:cNvGrpSpPr/>
            <p:nvPr/>
          </p:nvGrpSpPr>
          <p:grpSpPr>
            <a:xfrm>
              <a:off x="0" y="-1664915"/>
              <a:ext cx="12192000" cy="1320800"/>
              <a:chOff x="0" y="7507131"/>
              <a:chExt cx="12192000" cy="1320800"/>
            </a:xfrm>
          </p:grpSpPr>
          <p:sp>
            <p:nvSpPr>
              <p:cNvPr id="8" name="矩形 7"/>
              <p:cNvSpPr/>
              <p:nvPr userDrawn="1">
                <p:custDataLst>
                  <p:tags r:id="rId8"/>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657846862"/>
      </p:ext>
    </p:extLst>
  </p:cSld>
  <p:clrMap bg1="lt1" tx1="dk1" bg2="lt2" tx2="dk2" accent1="accent1" accent2="accent2" accent3="accent3" accent4="accent4" accent5="accent5" accent6="accent6" hlink="hlink" folHlink="folHlink"/>
  <p:sldLayoutIdLst>
    <p:sldLayoutId id="2147483652" r:id="rId1"/>
    <p:sldLayoutId id="2147483702" r:id="rId2"/>
    <p:sldLayoutId id="2147483703" r:id="rId3"/>
    <p:sldLayoutId id="2147483711" r:id="rId4"/>
    <p:sldLayoutId id="2147483712" r:id="rId5"/>
    <p:sldLayoutId id="2147483713" r:id="rId6"/>
  </p:sldLayoutIdLst>
  <p:hf hdr="0" ftr="0" dt="0"/>
  <p:txStyles>
    <p:titleStyle>
      <a:lvl1pPr algn="l" defTabSz="914217" rtl="0" eaLnBrk="1" latinLnBrk="0" hangingPunct="1">
        <a:lnSpc>
          <a:spcPct val="90000"/>
        </a:lnSpc>
        <a:spcBef>
          <a:spcPct val="0"/>
        </a:spcBef>
        <a:buNone/>
        <a:defRPr lang="en-US" sz="3000" kern="1200">
          <a:solidFill>
            <a:schemeClr val="tx1"/>
          </a:solidFill>
          <a:latin typeface="Montserrat Hairline" charset="0"/>
          <a:ea typeface="Montserrat Hairline" charset="0"/>
          <a:cs typeface="Montserrat Hairline" charset="0"/>
        </a:defRPr>
      </a:lvl1pPr>
    </p:titleStyle>
    <p:bodyStyle>
      <a:lvl1pPr marL="0" indent="0" algn="l" defTabSz="914217" rtl="0" eaLnBrk="1" latinLnBrk="0" hangingPunct="1">
        <a:lnSpc>
          <a:spcPct val="90000"/>
        </a:lnSpc>
        <a:spcBef>
          <a:spcPts val="1000"/>
        </a:spcBef>
        <a:buFont typeface="Arial" charset="0"/>
        <a:buNone/>
        <a:defRPr lang="en-US" sz="2400" kern="1200" dirty="0" smtClean="0">
          <a:solidFill>
            <a:schemeClr val="tx1"/>
          </a:solidFill>
          <a:effectLst/>
          <a:latin typeface="Montserrat Hairline" charset="0"/>
          <a:ea typeface="Montserrat Hairline" charset="0"/>
          <a:cs typeface="Montserrat Hairline" charset="0"/>
        </a:defRPr>
      </a:lvl1pPr>
      <a:lvl2pPr marL="457109" indent="0" algn="l" defTabSz="914217" rtl="0" eaLnBrk="1" latinLnBrk="0" hangingPunct="1">
        <a:lnSpc>
          <a:spcPct val="90000"/>
        </a:lnSpc>
        <a:spcBef>
          <a:spcPts val="500"/>
        </a:spcBef>
        <a:buFont typeface="Arial" charset="0"/>
        <a:buNone/>
        <a:defRPr lang="en-US" sz="2000" kern="1200" dirty="0" smtClean="0">
          <a:solidFill>
            <a:schemeClr val="tx1"/>
          </a:solidFill>
          <a:effectLst/>
          <a:latin typeface="Montserrat Hairline" charset="0"/>
          <a:ea typeface="Montserrat Hairline" charset="0"/>
          <a:cs typeface="Montserrat Hairline" charset="0"/>
        </a:defRPr>
      </a:lvl2pPr>
      <a:lvl3pPr marL="914217" indent="0" algn="l" defTabSz="914217" rtl="0" eaLnBrk="1" latinLnBrk="0" hangingPunct="1">
        <a:lnSpc>
          <a:spcPct val="90000"/>
        </a:lnSpc>
        <a:spcBef>
          <a:spcPts val="500"/>
        </a:spcBef>
        <a:buFont typeface="Arial" charset="0"/>
        <a:buNone/>
        <a:defRPr lang="en-US" sz="1800" kern="1200" dirty="0" smtClean="0">
          <a:solidFill>
            <a:schemeClr val="tx1"/>
          </a:solidFill>
          <a:effectLst/>
          <a:latin typeface="Montserrat Hairline" charset="0"/>
          <a:ea typeface="Montserrat Hairline" charset="0"/>
          <a:cs typeface="Montserrat Hairline" charset="0"/>
        </a:defRPr>
      </a:lvl3pPr>
      <a:lvl4pPr marL="1371326" indent="0" algn="l" defTabSz="914217" rtl="0" eaLnBrk="1" latinLnBrk="0" hangingPunct="1">
        <a:lnSpc>
          <a:spcPct val="90000"/>
        </a:lnSpc>
        <a:spcBef>
          <a:spcPts val="500"/>
        </a:spcBef>
        <a:buFont typeface="Arial" charset="0"/>
        <a:buNone/>
        <a:defRPr lang="en-US" sz="1600" kern="1200" dirty="0" smtClean="0">
          <a:solidFill>
            <a:schemeClr val="tx1"/>
          </a:solidFill>
          <a:effectLst/>
          <a:latin typeface="Montserrat Hairline" charset="0"/>
          <a:ea typeface="Montserrat Hairline" charset="0"/>
          <a:cs typeface="Montserrat Hairline" charset="0"/>
        </a:defRPr>
      </a:lvl4pPr>
      <a:lvl5pPr marL="1828434" indent="0" algn="l" defTabSz="914217" rtl="0" eaLnBrk="1" latinLnBrk="0" hangingPunct="1">
        <a:lnSpc>
          <a:spcPct val="90000"/>
        </a:lnSpc>
        <a:spcBef>
          <a:spcPts val="500"/>
        </a:spcBef>
        <a:buFont typeface="Arial" charset="0"/>
        <a:buNone/>
        <a:defRPr lang="en-US" sz="1600" kern="1200" dirty="0">
          <a:solidFill>
            <a:schemeClr val="tx1"/>
          </a:solidFill>
          <a:effectLst/>
          <a:latin typeface="Montserrat Hairline" charset="0"/>
          <a:ea typeface="Montserrat Hairline" charset="0"/>
          <a:cs typeface="Montserrat Hairline"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http://ww1.sinaimg.cn/large/6cbb8645gw1eetibn86vij20jy03gmx8.jpg" TargetMode="External"/><Relationship Id="rId5" Type="http://schemas.openxmlformats.org/officeDocument/2006/relationships/image" Target="../media/image23.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1.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6.JP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37.png"/><Relationship Id="rId4"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s>
</file>

<file path=ppt/slides/_rels/slide37.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8.jp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
        <p:nvSpPr>
          <p:cNvPr id="5" name="文本框 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1565753" y="2484022"/>
            <a:ext cx="9060494" cy="1200329"/>
          </a:xfrm>
          <a:prstGeom prst="rect">
            <a:avLst/>
          </a:prstGeom>
          <a:noFill/>
        </p:spPr>
        <p:txBody>
          <a:bodyPr wrap="none" rtlCol="0">
            <a:spAutoFit/>
          </a:bodyPr>
          <a:lstStyle/>
          <a:p>
            <a:pPr algn="ctr"/>
            <a:r>
              <a:rPr lang="zh-CN" altLang="en-US" sz="3600" b="1" dirty="0">
                <a:solidFill>
                  <a:schemeClr val="tx2"/>
                </a:solidFill>
                <a:latin typeface="Agency FB" panose="020B0503020202020204" pitchFamily="34" charset="0"/>
              </a:rPr>
              <a:t>基于关键词提取技术的</a:t>
            </a:r>
            <a:endParaRPr lang="en-US" altLang="zh-CN" sz="3600" b="1" dirty="0">
              <a:solidFill>
                <a:schemeClr val="tx2"/>
              </a:solidFill>
              <a:latin typeface="Agency FB" panose="020B0503020202020204" pitchFamily="34" charset="0"/>
            </a:endParaRPr>
          </a:p>
          <a:p>
            <a:pPr algn="ctr"/>
            <a:r>
              <a:rPr lang="zh-CN" altLang="en-US" sz="3600" b="1" dirty="0">
                <a:solidFill>
                  <a:schemeClr val="tx2"/>
                </a:solidFill>
                <a:latin typeface="Agency FB" panose="020B0503020202020204" pitchFamily="34" charset="0"/>
              </a:rPr>
              <a:t>乐乎平台中文作品标签识别和热度统计系统 </a:t>
            </a:r>
          </a:p>
        </p:txBody>
      </p:sp>
      <p:sp>
        <p:nvSpPr>
          <p:cNvPr id="8" name="文本框 7"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41865" y="4035973"/>
            <a:ext cx="2108270" cy="1323439"/>
          </a:xfrm>
          <a:prstGeom prst="rect">
            <a:avLst/>
          </a:prstGeom>
          <a:noFill/>
        </p:spPr>
        <p:txBody>
          <a:bodyPr wrap="none" rtlCol="0">
            <a:spAutoFit/>
          </a:bodyPr>
          <a:lstStyle/>
          <a:p>
            <a:pPr algn="ctr"/>
            <a:r>
              <a:rPr lang="zh-CN" altLang="zh-CN" sz="2000" dirty="0">
                <a:solidFill>
                  <a:srgbClr val="55463D"/>
                </a:solidFill>
                <a:ea typeface="罗西钢笔行楷" panose="02010800040101010101" charset="-122"/>
              </a:rPr>
              <a:t>唐艺奇</a:t>
            </a:r>
            <a:r>
              <a:rPr lang="en-US" altLang="zh-CN" sz="2000" dirty="0">
                <a:solidFill>
                  <a:srgbClr val="55463D"/>
                </a:solidFill>
                <a:ea typeface="罗西钢笔行楷" panose="02010800040101010101" charset="-122"/>
              </a:rPr>
              <a:t>16074105</a:t>
            </a:r>
            <a:r>
              <a:rPr lang="zh-CN" altLang="zh-CN" sz="2000" dirty="0">
                <a:solidFill>
                  <a:srgbClr val="55463D"/>
                </a:solidFill>
                <a:ea typeface="罗西钢笔行楷" panose="02010800040101010101" charset="-122"/>
              </a:rPr>
              <a:t> </a:t>
            </a:r>
            <a:endParaRPr lang="en-US" altLang="zh-CN" sz="2000" dirty="0">
              <a:solidFill>
                <a:srgbClr val="55463D"/>
              </a:solidFill>
              <a:ea typeface="罗西钢笔行楷" panose="02010800040101010101" charset="-122"/>
            </a:endParaRPr>
          </a:p>
          <a:p>
            <a:pPr algn="ctr"/>
            <a:r>
              <a:rPr lang="zh-CN" altLang="zh-CN" sz="2000" dirty="0">
                <a:solidFill>
                  <a:srgbClr val="55463D"/>
                </a:solidFill>
                <a:ea typeface="罗西钢笔行楷" panose="02010800040101010101" charset="-122"/>
              </a:rPr>
              <a:t>赵宇澄 </a:t>
            </a:r>
            <a:r>
              <a:rPr lang="en-US" altLang="zh-CN" sz="2000" dirty="0">
                <a:solidFill>
                  <a:srgbClr val="55463D"/>
                </a:solidFill>
                <a:ea typeface="罗西钢笔行楷" panose="02010800040101010101" charset="-122"/>
              </a:rPr>
              <a:t>15074806</a:t>
            </a:r>
          </a:p>
          <a:p>
            <a:pPr algn="ctr"/>
            <a:r>
              <a:rPr lang="zh-CN" altLang="zh-CN" sz="2000" dirty="0">
                <a:solidFill>
                  <a:srgbClr val="55463D"/>
                </a:solidFill>
                <a:ea typeface="罗西钢笔行楷" panose="02010800040101010101" charset="-122"/>
              </a:rPr>
              <a:t>刘宇鹏</a:t>
            </a:r>
            <a:r>
              <a:rPr lang="zh-CN" altLang="en-US" sz="2000" dirty="0">
                <a:solidFill>
                  <a:srgbClr val="55463D"/>
                </a:solidFill>
                <a:ea typeface="罗西钢笔行楷" panose="02010800040101010101" charset="-122"/>
              </a:rPr>
              <a:t> </a:t>
            </a:r>
            <a:r>
              <a:rPr lang="en-US" altLang="zh-CN" sz="2000" dirty="0">
                <a:solidFill>
                  <a:srgbClr val="55463D"/>
                </a:solidFill>
                <a:ea typeface="罗西钢笔行楷" panose="02010800040101010101" charset="-122"/>
              </a:rPr>
              <a:t>16570204</a:t>
            </a:r>
            <a:r>
              <a:rPr lang="zh-CN" altLang="zh-CN" sz="2000" dirty="0">
                <a:solidFill>
                  <a:srgbClr val="55463D"/>
                </a:solidFill>
                <a:ea typeface="罗西钢笔行楷" panose="02010800040101010101" charset="-122"/>
              </a:rPr>
              <a:t> </a:t>
            </a:r>
            <a:endParaRPr lang="en-US" altLang="zh-CN" sz="2000" dirty="0">
              <a:solidFill>
                <a:srgbClr val="55463D"/>
              </a:solidFill>
              <a:ea typeface="罗西钢笔行楷" panose="02010800040101010101" charset="-122"/>
            </a:endParaRPr>
          </a:p>
          <a:p>
            <a:pPr algn="ctr"/>
            <a:r>
              <a:rPr lang="zh-CN" altLang="zh-CN" sz="2000" dirty="0">
                <a:solidFill>
                  <a:srgbClr val="55463D"/>
                </a:solidFill>
                <a:ea typeface="罗西钢笔行楷" panose="02010800040101010101" charset="-122"/>
              </a:rPr>
              <a:t>钟中</a:t>
            </a:r>
            <a:r>
              <a:rPr lang="zh-CN" altLang="en-US" sz="2000" dirty="0">
                <a:solidFill>
                  <a:srgbClr val="55463D"/>
                </a:solidFill>
                <a:ea typeface="罗西钢笔行楷" panose="02010800040101010101" charset="-122"/>
              </a:rPr>
              <a:t> </a:t>
            </a:r>
            <a:r>
              <a:rPr lang="en-US" altLang="zh-CN" sz="2000" dirty="0">
                <a:solidFill>
                  <a:srgbClr val="55463D"/>
                </a:solidFill>
                <a:ea typeface="罗西钢笔行楷" panose="02010800040101010101" charset="-122"/>
              </a:rPr>
              <a:t>16074324</a:t>
            </a:r>
            <a:r>
              <a:rPr lang="zh-CN" altLang="zh-CN" sz="2000" dirty="0">
                <a:solidFill>
                  <a:srgbClr val="55463D"/>
                </a:solidFill>
                <a:ea typeface="罗西钢笔行楷" panose="02010800040101010101" charset="-122"/>
              </a:rPr>
              <a:t> </a:t>
            </a:r>
            <a:endParaRPr lang="zh-CN" altLang="en-US" sz="2000" dirty="0">
              <a:solidFill>
                <a:srgbClr val="55463D"/>
              </a:solidFill>
              <a:ea typeface="罗西钢笔行楷" panose="02010800040101010101" charset="-122"/>
            </a:endParaRPr>
          </a:p>
        </p:txBody>
      </p:sp>
      <p:grpSp>
        <p:nvGrpSpPr>
          <p:cNvPr id="22" name="组合 21"/>
          <p:cNvGrpSpPr/>
          <p:nvPr/>
        </p:nvGrpSpPr>
        <p:grpSpPr>
          <a:xfrm>
            <a:off x="0" y="-1664915"/>
            <a:ext cx="12192000" cy="1320800"/>
            <a:chOff x="0" y="7507131"/>
            <a:chExt cx="12192000" cy="1320800"/>
          </a:xfrm>
        </p:grpSpPr>
        <p:sp>
          <p:nvSpPr>
            <p:cNvPr id="23" name="矩形 22"/>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24" name="矩形 23"/>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25" name="矩形 24"/>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27" name="矩形 26"/>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300015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294813" y="154003"/>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总流程图</a:t>
            </a: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a:extLst>
              <a:ext uri="{FF2B5EF4-FFF2-40B4-BE49-F238E27FC236}">
                <a16:creationId xmlns:a16="http://schemas.microsoft.com/office/drawing/2014/main" id="{D623EE87-6E78-394B-BE80-68A5F4445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4883" y="98851"/>
            <a:ext cx="2999180" cy="6720024"/>
          </a:xfrm>
          <a:prstGeom prst="rect">
            <a:avLst/>
          </a:prstGeom>
        </p:spPr>
      </p:pic>
      <p:cxnSp>
        <p:nvCxnSpPr>
          <p:cNvPr id="23" name="直接连接符 6">
            <a:extLst>
              <a:ext uri="{FF2B5EF4-FFF2-40B4-BE49-F238E27FC236}">
                <a16:creationId xmlns:a16="http://schemas.microsoft.com/office/drawing/2014/main" id="{1A75F36B-B874-554F-906E-529CD22447A8}"/>
              </a:ext>
            </a:extLst>
          </p:cNvPr>
          <p:cNvCxnSpPr/>
          <p:nvPr/>
        </p:nvCxnSpPr>
        <p:spPr>
          <a:xfrm>
            <a:off x="1352143" y="3582022"/>
            <a:ext cx="4091571" cy="0"/>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8">
            <a:extLst>
              <a:ext uri="{FF2B5EF4-FFF2-40B4-BE49-F238E27FC236}">
                <a16:creationId xmlns:a16="http://schemas.microsoft.com/office/drawing/2014/main" id="{8285B9A6-9854-DB45-8CE2-BD58F94DFD53}"/>
              </a:ext>
            </a:extLst>
          </p:cNvPr>
          <p:cNvCxnSpPr/>
          <p:nvPr/>
        </p:nvCxnSpPr>
        <p:spPr>
          <a:xfrm>
            <a:off x="3397929" y="1921063"/>
            <a:ext cx="0" cy="3321922"/>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6" name="斜纹 47">
            <a:extLst>
              <a:ext uri="{FF2B5EF4-FFF2-40B4-BE49-F238E27FC236}">
                <a16:creationId xmlns:a16="http://schemas.microsoft.com/office/drawing/2014/main" id="{ECDCA471-5AB5-B84C-9F8C-13DC5EA5F69A}"/>
              </a:ext>
            </a:extLst>
          </p:cNvPr>
          <p:cNvSpPr/>
          <p:nvPr/>
        </p:nvSpPr>
        <p:spPr>
          <a:xfrm flipH="1">
            <a:off x="2354824" y="2443300"/>
            <a:ext cx="2134013" cy="2595373"/>
          </a:xfrm>
          <a:custGeom>
            <a:avLst/>
            <a:gdLst/>
            <a:ahLst/>
            <a:cxnLst/>
            <a:rect l="l" t="t" r="r" b="b"/>
            <a:pathLst>
              <a:path w="1991521" h="2422004">
                <a:moveTo>
                  <a:pt x="999704" y="0"/>
                </a:moveTo>
                <a:lnTo>
                  <a:pt x="999416" y="3196"/>
                </a:lnTo>
                <a:cubicBezTo>
                  <a:pt x="941315" y="20326"/>
                  <a:pt x="892227" y="324615"/>
                  <a:pt x="871921" y="750311"/>
                </a:cubicBezTo>
                <a:cubicBezTo>
                  <a:pt x="546229" y="937452"/>
                  <a:pt x="-47874" y="1110302"/>
                  <a:pt x="3077" y="1317103"/>
                </a:cubicBezTo>
                <a:lnTo>
                  <a:pt x="861802" y="1175458"/>
                </a:lnTo>
                <a:cubicBezTo>
                  <a:pt x="861599" y="1181301"/>
                  <a:pt x="861594" y="1187155"/>
                  <a:pt x="861594" y="1193019"/>
                </a:cubicBezTo>
                <a:cubicBezTo>
                  <a:pt x="861594" y="1602301"/>
                  <a:pt x="886320" y="1963404"/>
                  <a:pt x="924247" y="2177679"/>
                </a:cubicBezTo>
                <a:lnTo>
                  <a:pt x="808510" y="2293416"/>
                </a:lnTo>
                <a:lnTo>
                  <a:pt x="808510" y="2422003"/>
                </a:lnTo>
                <a:lnTo>
                  <a:pt x="947135" y="2283379"/>
                </a:lnTo>
                <a:cubicBezTo>
                  <a:pt x="963187" y="2342747"/>
                  <a:pt x="980980" y="2377776"/>
                  <a:pt x="999703" y="2382963"/>
                </a:cubicBezTo>
                <a:cubicBezTo>
                  <a:pt x="999704" y="2383278"/>
                  <a:pt x="999704" y="2383593"/>
                  <a:pt x="999704" y="2383906"/>
                </a:cubicBezTo>
                <a:lnTo>
                  <a:pt x="999704" y="2383904"/>
                </a:lnTo>
                <a:lnTo>
                  <a:pt x="1000820" y="2383434"/>
                </a:lnTo>
                <a:lnTo>
                  <a:pt x="1004469" y="2384971"/>
                </a:lnTo>
                <a:lnTo>
                  <a:pt x="1004469" y="2384973"/>
                </a:lnTo>
                <a:cubicBezTo>
                  <a:pt x="1004469" y="2383956"/>
                  <a:pt x="1004469" y="2382930"/>
                  <a:pt x="1004474" y="2381895"/>
                </a:cubicBezTo>
                <a:cubicBezTo>
                  <a:pt x="1024062" y="2376464"/>
                  <a:pt x="1042631" y="2338373"/>
                  <a:pt x="1059337" y="2273945"/>
                </a:cubicBezTo>
                <a:lnTo>
                  <a:pt x="1207395" y="2422004"/>
                </a:lnTo>
                <a:lnTo>
                  <a:pt x="1207395" y="2293417"/>
                </a:lnTo>
                <a:lnTo>
                  <a:pt x="1081619" y="2167641"/>
                </a:lnTo>
                <a:cubicBezTo>
                  <a:pt x="1118534" y="1952318"/>
                  <a:pt x="1142579" y="1595562"/>
                  <a:pt x="1142579" y="1191952"/>
                </a:cubicBezTo>
                <a:lnTo>
                  <a:pt x="1142409" y="1177552"/>
                </a:lnTo>
                <a:lnTo>
                  <a:pt x="1988444" y="1317104"/>
                </a:lnTo>
                <a:cubicBezTo>
                  <a:pt x="2038725" y="1113022"/>
                  <a:pt x="1460799" y="942003"/>
                  <a:pt x="1132557" y="757724"/>
                </a:cubicBezTo>
                <a:cubicBezTo>
                  <a:pt x="1112573" y="327045"/>
                  <a:pt x="1063124" y="18585"/>
                  <a:pt x="1004558" y="2045"/>
                </a:cubicBezTo>
                <a:lnTo>
                  <a:pt x="1004469" y="1067"/>
                </a:lnTo>
                <a:cubicBezTo>
                  <a:pt x="1004087" y="1067"/>
                  <a:pt x="1003706" y="1080"/>
                  <a:pt x="1003353" y="1537"/>
                </a:cubicBezTo>
                <a:cubicBezTo>
                  <a:pt x="1002305" y="145"/>
                  <a:pt x="1001007" y="0"/>
                  <a:pt x="999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defTabSz="1058730">
              <a:lnSpc>
                <a:spcPct val="120000"/>
              </a:lnSpc>
              <a:defRPr/>
            </a:pPr>
            <a:endParaRPr lang="zh-CN" altLang="en-US" sz="758">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矩形 26">
            <a:extLst>
              <a:ext uri="{FF2B5EF4-FFF2-40B4-BE49-F238E27FC236}">
                <a16:creationId xmlns:a16="http://schemas.microsoft.com/office/drawing/2014/main" id="{5D332506-06C4-5942-88BE-EB0E7314989F}"/>
              </a:ext>
            </a:extLst>
          </p:cNvPr>
          <p:cNvSpPr/>
          <p:nvPr/>
        </p:nvSpPr>
        <p:spPr>
          <a:xfrm>
            <a:off x="1269763" y="1921062"/>
            <a:ext cx="569062" cy="58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矩形 6">
            <a:extLst>
              <a:ext uri="{FF2B5EF4-FFF2-40B4-BE49-F238E27FC236}">
                <a16:creationId xmlns:a16="http://schemas.microsoft.com/office/drawing/2014/main" id="{D78122F6-A102-2C4E-8150-51CCD7C30EC4}"/>
              </a:ext>
            </a:extLst>
          </p:cNvPr>
          <p:cNvSpPr>
            <a:spLocks noChangeArrowheads="1"/>
          </p:cNvSpPr>
          <p:nvPr/>
        </p:nvSpPr>
        <p:spPr bwMode="auto">
          <a:xfrm>
            <a:off x="1269761" y="2752066"/>
            <a:ext cx="1512118" cy="706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爬虫获取</a:t>
            </a:r>
            <a:endPar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数据集</a:t>
            </a:r>
          </a:p>
        </p:txBody>
      </p:sp>
      <p:sp>
        <p:nvSpPr>
          <p:cNvPr id="29" name="矩形 6">
            <a:extLst>
              <a:ext uri="{FF2B5EF4-FFF2-40B4-BE49-F238E27FC236}">
                <a16:creationId xmlns:a16="http://schemas.microsoft.com/office/drawing/2014/main" id="{BF3A3C0C-72E5-374B-8932-7EF42D6E84B2}"/>
              </a:ext>
            </a:extLst>
          </p:cNvPr>
          <p:cNvSpPr>
            <a:spLocks noChangeArrowheads="1"/>
          </p:cNvSpPr>
          <p:nvPr/>
        </p:nvSpPr>
        <p:spPr bwMode="auto">
          <a:xfrm>
            <a:off x="4125849" y="2741038"/>
            <a:ext cx="1558084" cy="704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关键词提取、处理</a:t>
            </a:r>
          </a:p>
        </p:txBody>
      </p:sp>
      <p:sp>
        <p:nvSpPr>
          <p:cNvPr id="30" name="矩形 6">
            <a:extLst>
              <a:ext uri="{FF2B5EF4-FFF2-40B4-BE49-F238E27FC236}">
                <a16:creationId xmlns:a16="http://schemas.microsoft.com/office/drawing/2014/main" id="{59920FB0-67C1-6944-9649-5DABB5ECA378}"/>
              </a:ext>
            </a:extLst>
          </p:cNvPr>
          <p:cNvSpPr>
            <a:spLocks noChangeArrowheads="1"/>
          </p:cNvSpPr>
          <p:nvPr/>
        </p:nvSpPr>
        <p:spPr bwMode="auto">
          <a:xfrm>
            <a:off x="4125849" y="4083425"/>
            <a:ext cx="1558084" cy="33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统计出热度榜</a:t>
            </a:r>
          </a:p>
        </p:txBody>
      </p:sp>
      <p:sp>
        <p:nvSpPr>
          <p:cNvPr id="32" name="矩形 31">
            <a:extLst>
              <a:ext uri="{FF2B5EF4-FFF2-40B4-BE49-F238E27FC236}">
                <a16:creationId xmlns:a16="http://schemas.microsoft.com/office/drawing/2014/main" id="{1B307145-7218-5D45-AF98-A5E28A1FD885}"/>
              </a:ext>
            </a:extLst>
          </p:cNvPr>
          <p:cNvSpPr/>
          <p:nvPr/>
        </p:nvSpPr>
        <p:spPr>
          <a:xfrm>
            <a:off x="5114871" y="1921062"/>
            <a:ext cx="569062" cy="5853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79D895EC-D74F-B941-AFFA-39D364155860}"/>
              </a:ext>
            </a:extLst>
          </p:cNvPr>
          <p:cNvSpPr/>
          <p:nvPr/>
        </p:nvSpPr>
        <p:spPr>
          <a:xfrm>
            <a:off x="1269763" y="4656633"/>
            <a:ext cx="569062" cy="585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a:extLst>
              <a:ext uri="{FF2B5EF4-FFF2-40B4-BE49-F238E27FC236}">
                <a16:creationId xmlns:a16="http://schemas.microsoft.com/office/drawing/2014/main" id="{5DB76C52-4CB0-9544-A352-FF9C190D07C2}"/>
              </a:ext>
            </a:extLst>
          </p:cNvPr>
          <p:cNvSpPr/>
          <p:nvPr/>
        </p:nvSpPr>
        <p:spPr>
          <a:xfrm>
            <a:off x="5114871" y="4656633"/>
            <a:ext cx="569062" cy="5853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矩形 6">
            <a:extLst>
              <a:ext uri="{FF2B5EF4-FFF2-40B4-BE49-F238E27FC236}">
                <a16:creationId xmlns:a16="http://schemas.microsoft.com/office/drawing/2014/main" id="{691F444F-1C91-8749-9603-FFEAF7F19CEA}"/>
              </a:ext>
            </a:extLst>
          </p:cNvPr>
          <p:cNvSpPr>
            <a:spLocks noChangeArrowheads="1"/>
          </p:cNvSpPr>
          <p:nvPr/>
        </p:nvSpPr>
        <p:spPr bwMode="auto">
          <a:xfrm>
            <a:off x="1249987" y="4024319"/>
            <a:ext cx="1670976" cy="33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为文档加标签</a:t>
            </a:r>
            <a:endPar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6376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arn(outHorizontal)">
                                      <p:cBhvr>
                                        <p:cTn id="14" dur="500"/>
                                        <p:tgtEl>
                                          <p:spTgt spid="25"/>
                                        </p:tgtEl>
                                      </p:cBhvr>
                                    </p:animEffect>
                                  </p:childTnLst>
                                </p:cTn>
                              </p:par>
                              <p:par>
                                <p:cTn id="15" presetID="16" presetClass="entr" presetSubtype="2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down)">
                                      <p:cBhvr>
                                        <p:cTn id="44" dur="500"/>
                                        <p:tgtEl>
                                          <p:spTgt spid="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0" grpId="0"/>
      <p:bldP spid="32" grpId="0" animBg="1"/>
      <p:bldP spid="33" grpId="0" animBg="1"/>
      <p:bldP spid="34" grpId="0" animBg="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4849511" y="3881443"/>
            <a:ext cx="2492990" cy="646331"/>
          </a:xfrm>
          <a:prstGeom prst="rect">
            <a:avLst/>
          </a:prstGeom>
          <a:noFill/>
        </p:spPr>
        <p:txBody>
          <a:bodyPr wrap="none" rtlCol="0">
            <a:spAutoFit/>
          </a:bodyPr>
          <a:lstStyle/>
          <a:p>
            <a:pPr algn="ctr"/>
            <a:r>
              <a:rPr lang="zh-CN" altLang="en-US" sz="3600" dirty="0">
                <a:solidFill>
                  <a:schemeClr val="tx1">
                    <a:lumMod val="50000"/>
                  </a:schemeClr>
                </a:solidFill>
              </a:rPr>
              <a:t>第一版迭代</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2.1</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212116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62"/>
          <p:cNvSpPr txBox="1"/>
          <p:nvPr/>
        </p:nvSpPr>
        <p:spPr>
          <a:xfrm>
            <a:off x="5874102" y="690264"/>
            <a:ext cx="4538422" cy="429798"/>
          </a:xfrm>
          <a:prstGeom prst="rect">
            <a:avLst/>
          </a:prstGeom>
          <a:noFill/>
        </p:spPr>
        <p:txBody>
          <a:bodyPr wrap="none" rtlCol="0">
            <a:spAutoFit/>
          </a:bodyPr>
          <a:lstStyle/>
          <a:p>
            <a:pPr>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爬虫提取数据集（共计</a:t>
            </a:r>
            <a:r>
              <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6000+</a:t>
            </a: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个</a:t>
            </a:r>
            <a:r>
              <a:rPr lang="en-US" altLang="zh-CN" sz="2000" dirty="0" err="1">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lof</a:t>
            </a: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Rectangle 64"/>
          <p:cNvSpPr/>
          <p:nvPr/>
        </p:nvSpPr>
        <p:spPr>
          <a:xfrm>
            <a:off x="5874102" y="1292180"/>
            <a:ext cx="4672418" cy="646331"/>
          </a:xfrm>
          <a:prstGeom prst="rect">
            <a:avLst/>
          </a:prstGeom>
        </p:spPr>
        <p:txBody>
          <a:bodyPr wrap="square">
            <a:spAutoFit/>
          </a:bodyPr>
          <a:lstStyle/>
          <a:p>
            <a:r>
              <a:rPr lang="en-US" altLang="zh-CN" dirty="0"/>
              <a:t>1</a:t>
            </a:r>
            <a:r>
              <a:rPr lang="zh-CN" altLang="en-US" dirty="0"/>
              <a:t>）按时间顺序：最新的前</a:t>
            </a:r>
            <a:r>
              <a:rPr lang="en-US" altLang="zh-CN" dirty="0"/>
              <a:t>251</a:t>
            </a:r>
            <a:r>
              <a:rPr lang="zh-CN" altLang="en-US" dirty="0"/>
              <a:t>页作品</a:t>
            </a:r>
          </a:p>
          <a:p>
            <a:r>
              <a:rPr lang="en-US" altLang="zh-CN" dirty="0"/>
              <a:t>2</a:t>
            </a:r>
            <a:r>
              <a:rPr lang="zh-CN" altLang="en-US" dirty="0"/>
              <a:t>）按热度排序：最热的前</a:t>
            </a:r>
            <a:r>
              <a:rPr lang="en-US" altLang="zh-CN" dirty="0"/>
              <a:t>59</a:t>
            </a:r>
            <a:r>
              <a:rPr lang="zh-CN" altLang="en-US" dirty="0"/>
              <a:t>页作品</a:t>
            </a: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88384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获取数据集</a:t>
            </a: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a:extLst>
              <a:ext uri="{FF2B5EF4-FFF2-40B4-BE49-F238E27FC236}">
                <a16:creationId xmlns:a16="http://schemas.microsoft.com/office/drawing/2014/main" id="{8BAF1A65-E6E7-FC45-A24C-BC2A65344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784" y="784013"/>
            <a:ext cx="5481738" cy="5588624"/>
          </a:xfrm>
          <a:prstGeom prst="rect">
            <a:avLst/>
          </a:prstGeom>
        </p:spPr>
      </p:pic>
      <p:pic>
        <p:nvPicPr>
          <p:cNvPr id="5" name="图片 4">
            <a:extLst>
              <a:ext uri="{FF2B5EF4-FFF2-40B4-BE49-F238E27FC236}">
                <a16:creationId xmlns:a16="http://schemas.microsoft.com/office/drawing/2014/main" id="{E5084560-8348-2645-8842-BE8D8D6A83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7200" y="1934519"/>
            <a:ext cx="5070734" cy="4718599"/>
          </a:xfrm>
          <a:prstGeom prst="rect">
            <a:avLst/>
          </a:prstGeom>
        </p:spPr>
      </p:pic>
    </p:spTree>
    <p:extLst>
      <p:ext uri="{BB962C8B-B14F-4D97-AF65-F5344CB8AC3E}">
        <p14:creationId xmlns:p14="http://schemas.microsoft.com/office/powerpoint/2010/main" val="4950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62"/>
          <p:cNvSpPr txBox="1"/>
          <p:nvPr/>
        </p:nvSpPr>
        <p:spPr>
          <a:xfrm>
            <a:off x="7017102" y="1374453"/>
            <a:ext cx="3809056" cy="632353"/>
          </a:xfrm>
          <a:prstGeom prst="rect">
            <a:avLst/>
          </a:prstGeom>
          <a:noFill/>
        </p:spPr>
        <p:txBody>
          <a:bodyPr wrap="none" rtlCol="0">
            <a:spAutoFit/>
          </a:bodyPr>
          <a:lstStyle/>
          <a:p>
            <a:pPr>
              <a:lnSpc>
                <a:spcPct val="120000"/>
              </a:lnSpc>
            </a:pPr>
            <a:r>
              <a:rPr lang="zh-CN" altLang="en-US" sz="32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数据集去重、</a:t>
            </a:r>
            <a:r>
              <a:rPr lang="en-US" altLang="zh-CN" sz="3200" dirty="0" err="1">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json</a:t>
            </a:r>
            <a:r>
              <a:rPr lang="zh-CN" altLang="en-US" sz="32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化</a:t>
            </a:r>
            <a:endParaRPr lang="en-US" altLang="zh-CN" sz="32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88384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处理数据集</a:t>
            </a: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a:extLst>
              <a:ext uri="{FF2B5EF4-FFF2-40B4-BE49-F238E27FC236}">
                <a16:creationId xmlns:a16="http://schemas.microsoft.com/office/drawing/2014/main" id="{46EFCE88-B01C-0E4F-ADA0-758C37359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02" y="767216"/>
            <a:ext cx="5636963" cy="5906064"/>
          </a:xfrm>
          <a:prstGeom prst="rect">
            <a:avLst/>
          </a:prstGeom>
        </p:spPr>
      </p:pic>
      <p:pic>
        <p:nvPicPr>
          <p:cNvPr id="7" name="图片 6">
            <a:extLst>
              <a:ext uri="{FF2B5EF4-FFF2-40B4-BE49-F238E27FC236}">
                <a16:creationId xmlns:a16="http://schemas.microsoft.com/office/drawing/2014/main" id="{1E201F76-4125-154A-BC2A-070F5C012D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822" y="3114675"/>
            <a:ext cx="8959345" cy="3313091"/>
          </a:xfrm>
          <a:prstGeom prst="rect">
            <a:avLst/>
          </a:prstGeom>
        </p:spPr>
      </p:pic>
    </p:spTree>
    <p:extLst>
      <p:ext uri="{BB962C8B-B14F-4D97-AF65-F5344CB8AC3E}">
        <p14:creationId xmlns:p14="http://schemas.microsoft.com/office/powerpoint/2010/main" val="384009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71768" y="215543"/>
            <a:ext cx="5914695" cy="461665"/>
          </a:xfrm>
          <a:prstGeom prst="rect">
            <a:avLst/>
          </a:prstGeom>
        </p:spPr>
        <p:txBody>
          <a:bodyPr wrap="squar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2.</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算法：</a:t>
            </a:r>
            <a:r>
              <a:rPr lang="zh-CN" altLang="en-US" sz="2400" dirty="0">
                <a:solidFill>
                  <a:schemeClr val="accent1"/>
                </a:solidFill>
                <a:latin typeface="微软雅黑" panose="020B0503020204020204" pitchFamily="34" charset="-122"/>
                <a:ea typeface="微软雅黑" panose="020B0503020204020204" pitchFamily="34" charset="-122"/>
                <a:cs typeface="+mn-ea"/>
                <a:sym typeface="+mn-lt"/>
              </a:rPr>
              <a:t>命名实体识别</a:t>
            </a:r>
            <a:endParaRPr lang="zh-CN" alt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2" name="Rectangle 2">
            <a:extLst>
              <a:ext uri="{FF2B5EF4-FFF2-40B4-BE49-F238E27FC236}">
                <a16:creationId xmlns:a16="http://schemas.microsoft.com/office/drawing/2014/main" id="{42705B09-3C62-E54E-A3CC-4B44BE4B40EA}"/>
              </a:ext>
            </a:extLst>
          </p:cNvPr>
          <p:cNvSpPr>
            <a:spLocks noChangeArrowheads="1"/>
          </p:cNvSpPr>
          <p:nvPr/>
        </p:nvSpPr>
        <p:spPr bwMode="auto">
          <a:xfrm flipV="1">
            <a:off x="228600" y="622981"/>
            <a:ext cx="114979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4F4B707B-C482-7249-BCD0-E046DF1BA42B}"/>
              </a:ext>
            </a:extLst>
          </p:cNvPr>
          <p:cNvSpPr/>
          <p:nvPr/>
        </p:nvSpPr>
        <p:spPr>
          <a:xfrm>
            <a:off x="312821" y="899980"/>
            <a:ext cx="4421403" cy="369332"/>
          </a:xfrm>
          <a:prstGeom prst="rect">
            <a:avLst/>
          </a:prstGeom>
        </p:spPr>
        <p:txBody>
          <a:bodyPr wrap="none">
            <a:spAutoFit/>
          </a:bodyPr>
          <a:lstStyle/>
          <a:p>
            <a:r>
              <a:rPr lang="zh-CN" altLang="zh-CN" b="1" dirty="0">
                <a:solidFill>
                  <a:schemeClr val="tx1">
                    <a:lumMod val="75000"/>
                  </a:schemeClr>
                </a:solidFill>
                <a:latin typeface="Times New Roman" panose="02020603050405020304" pitchFamily="18" charset="0"/>
                <a:ea typeface="宋体" panose="02010600030101010101" pitchFamily="2" charset="-122"/>
                <a:cs typeface="Times New Roman" panose="02020603050405020304" pitchFamily="18" charset="0"/>
              </a:rPr>
              <a:t>基于层叠隐马尔可夫的中文命名实体识别</a:t>
            </a:r>
            <a:r>
              <a:rPr lang="zh-CN" altLang="zh-CN" dirty="0">
                <a:solidFill>
                  <a:schemeClr val="tx1">
                    <a:lumMod val="75000"/>
                  </a:schemeClr>
                </a:solidFill>
              </a:rPr>
              <a:t> </a:t>
            </a:r>
            <a:endParaRPr lang="zh-CN" altLang="en-US" dirty="0">
              <a:solidFill>
                <a:schemeClr val="tx1">
                  <a:lumMod val="75000"/>
                </a:schemeClr>
              </a:solidFill>
            </a:endParaRPr>
          </a:p>
        </p:txBody>
      </p:sp>
      <p:sp>
        <p:nvSpPr>
          <p:cNvPr id="5" name="矩形 4">
            <a:extLst>
              <a:ext uri="{FF2B5EF4-FFF2-40B4-BE49-F238E27FC236}">
                <a16:creationId xmlns:a16="http://schemas.microsoft.com/office/drawing/2014/main" id="{6E66B64A-D52B-2148-A31D-0F7C980FEBEA}"/>
              </a:ext>
            </a:extLst>
          </p:cNvPr>
          <p:cNvSpPr/>
          <p:nvPr/>
        </p:nvSpPr>
        <p:spPr>
          <a:xfrm>
            <a:off x="312821" y="1441430"/>
            <a:ext cx="6596063" cy="2031325"/>
          </a:xfrm>
          <a:prstGeom prst="rect">
            <a:avLst/>
          </a:prstGeom>
        </p:spPr>
        <p:txBody>
          <a:bodyPr wrap="square">
            <a:spAutoFit/>
          </a:bodyPr>
          <a:lstStyle/>
          <a:p>
            <a:pPr indent="266700">
              <a:spcBef>
                <a:spcPts val="1350"/>
              </a:spcBef>
              <a:spcAft>
                <a:spcPts val="1350"/>
              </a:spcAft>
            </a:pPr>
            <a:r>
              <a:rPr lang="zh-CN" altLang="en-US" dirty="0">
                <a:latin typeface="Times New Roman" panose="02020603050405020304" pitchFamily="18" charset="0"/>
                <a:ea typeface="宋体" panose="02010600030101010101" pitchFamily="2" charset="-122"/>
              </a:rPr>
              <a:t>   </a:t>
            </a:r>
            <a:r>
              <a:rPr lang="zh-CN" altLang="zh-CN" dirty="0">
                <a:latin typeface="Times New Roman" panose="02020603050405020304" pitchFamily="18" charset="0"/>
                <a:ea typeface="宋体" panose="02010600030101010101" pitchFamily="2" charset="-122"/>
              </a:rPr>
              <a:t>隐马尔可夫模型是一种在自然语言处理领域中被广泛应用的统计模型。中文命名实体识别中的人名识别、地名识别、译名识别以及机构名识别等都可以用隐马尔可夫模型来解决。层叠隐马尔可夫模型（</a:t>
            </a:r>
            <a:r>
              <a:rPr lang="en-US" altLang="zh-CN" dirty="0">
                <a:latin typeface="Times New Roman" panose="02020603050405020304" pitchFamily="18" charset="0"/>
                <a:ea typeface="宋体" panose="02010600030101010101" pitchFamily="2" charset="-122"/>
              </a:rPr>
              <a:t>cascaded HMM, cascaded hidden </a:t>
            </a:r>
            <a:r>
              <a:rPr lang="en-US" altLang="zh-CN" dirty="0" err="1">
                <a:latin typeface="Times New Roman" panose="02020603050405020304" pitchFamily="18" charset="0"/>
                <a:ea typeface="宋体" panose="02010600030101010101" pitchFamily="2" charset="-122"/>
              </a:rPr>
              <a:t>markov</a:t>
            </a:r>
            <a:r>
              <a:rPr lang="en-US" altLang="zh-CN" dirty="0">
                <a:latin typeface="Times New Roman" panose="02020603050405020304" pitchFamily="18" charset="0"/>
                <a:ea typeface="宋体" panose="02010600030101010101" pitchFamily="2" charset="-122"/>
              </a:rPr>
              <a:t> model</a:t>
            </a:r>
            <a:r>
              <a:rPr lang="zh-CN" altLang="zh-CN" dirty="0">
                <a:latin typeface="Times New Roman" panose="02020603050405020304" pitchFamily="18" charset="0"/>
                <a:ea typeface="宋体" panose="02010600030101010101" pitchFamily="2" charset="-122"/>
              </a:rPr>
              <a:t>）就是试图在统一的隐马尔可夫模型中识别各类命名实体，并在这些隐马尔可夫模型中建立起一定的联系，以形成一个一体化的命名实体识别系统。</a:t>
            </a:r>
          </a:p>
        </p:txBody>
      </p:sp>
      <p:sp>
        <p:nvSpPr>
          <p:cNvPr id="6" name="矩形 5">
            <a:extLst>
              <a:ext uri="{FF2B5EF4-FFF2-40B4-BE49-F238E27FC236}">
                <a16:creationId xmlns:a16="http://schemas.microsoft.com/office/drawing/2014/main" id="{4A7A97BC-2C24-F545-9846-B6AEBE368F09}"/>
              </a:ext>
            </a:extLst>
          </p:cNvPr>
          <p:cNvSpPr/>
          <p:nvPr/>
        </p:nvSpPr>
        <p:spPr>
          <a:xfrm>
            <a:off x="6908884" y="1362682"/>
            <a:ext cx="5075321" cy="5078313"/>
          </a:xfrm>
          <a:prstGeom prst="rect">
            <a:avLst/>
          </a:prstGeom>
        </p:spPr>
        <p:txBody>
          <a:bodyPr wrap="square">
            <a:spAutoFit/>
          </a:bodyPr>
          <a:lstStyle/>
          <a:p>
            <a:pPr indent="266700">
              <a:spcBef>
                <a:spcPts val="1350"/>
              </a:spcBef>
              <a:spcAft>
                <a:spcPts val="1350"/>
              </a:spcAft>
            </a:pPr>
            <a:r>
              <a:rPr lang="zh-CN" altLang="zh-CN" dirty="0">
                <a:latin typeface="Times New Roman" panose="02020603050405020304" pitchFamily="18" charset="0"/>
                <a:ea typeface="宋体" panose="02010600030101010101" pitchFamily="2" charset="-122"/>
              </a:rPr>
              <a:t>整个命名实体识别的层叠隐马尔可夫模型由三级互相联系的隐马尔可夫模型构成，自底向上分别为人名识别</a:t>
            </a:r>
            <a:r>
              <a:rPr lang="en-US" altLang="zh-CN" dirty="0">
                <a:latin typeface="Times New Roman" panose="02020603050405020304" pitchFamily="18" charset="0"/>
                <a:ea typeface="宋体" panose="02010600030101010101" pitchFamily="2" charset="-122"/>
              </a:rPr>
              <a:t> HMM</a:t>
            </a:r>
            <a:r>
              <a:rPr lang="zh-CN" altLang="zh-CN" dirty="0">
                <a:latin typeface="Times New Roman" panose="02020603050405020304" pitchFamily="18" charset="0"/>
                <a:ea typeface="宋体" panose="02010600030101010101" pitchFamily="2" charset="-122"/>
              </a:rPr>
              <a:t>、地名识别</a:t>
            </a:r>
            <a:r>
              <a:rPr lang="en-US" altLang="zh-CN" dirty="0">
                <a:latin typeface="Times New Roman" panose="02020603050405020304" pitchFamily="18" charset="0"/>
                <a:ea typeface="宋体" panose="02010600030101010101" pitchFamily="2" charset="-122"/>
              </a:rPr>
              <a:t>HMM</a:t>
            </a:r>
            <a:r>
              <a:rPr lang="zh-CN" altLang="zh-CN" dirty="0">
                <a:latin typeface="Times New Roman" panose="02020603050405020304" pitchFamily="18" charset="0"/>
                <a:ea typeface="宋体" panose="02010600030101010101" pitchFamily="2" charset="-122"/>
              </a:rPr>
              <a:t>和机构名识别</a:t>
            </a:r>
            <a:r>
              <a:rPr lang="en-US" altLang="zh-CN" dirty="0">
                <a:latin typeface="Times New Roman" panose="02020603050405020304" pitchFamily="18" charset="0"/>
                <a:ea typeface="宋体" panose="02010600030101010101" pitchFamily="2" charset="-122"/>
              </a:rPr>
              <a:t>HMM</a:t>
            </a:r>
            <a:r>
              <a:rPr lang="zh-CN" altLang="zh-CN" dirty="0">
                <a:latin typeface="Times New Roman" panose="02020603050405020304" pitchFamily="18" charset="0"/>
                <a:ea typeface="宋体" panose="02010600030101010101" pitchFamily="2" charset="-122"/>
              </a:rPr>
              <a:t>，每一级都是以隐马尔可夫模型作为基本的算法模型，整个算法的时间复杂度和隐马尔可夫模型的时间复杂度相同，分析时间随着输入串长度的增长而线性增长，速度非常快。各层隐马尔可夫模型之间以如下两种方式互相关联，形成一种紧密的耦合关系：</a:t>
            </a:r>
            <a:r>
              <a:rPr lang="en-US" altLang="zh-CN" dirty="0">
                <a:latin typeface="Times New Roman" panose="02020603050405020304" pitchFamily="18" charset="0"/>
                <a:ea typeface="宋体" panose="02010600030101010101" pitchFamily="2" charset="-122"/>
              </a:rPr>
              <a:t> (1) </a:t>
            </a:r>
            <a:r>
              <a:rPr lang="zh-CN" altLang="zh-CN" dirty="0">
                <a:latin typeface="Times New Roman" panose="02020603050405020304" pitchFamily="18" charset="0"/>
                <a:ea typeface="宋体" panose="02010600030101010101" pitchFamily="2" charset="-122"/>
              </a:rPr>
              <a:t>每一层隐马尔可夫模型都采用</a:t>
            </a:r>
            <a:r>
              <a:rPr lang="en-US" altLang="zh-CN" dirty="0">
                <a:latin typeface="Times New Roman" panose="02020603050405020304" pitchFamily="18" charset="0"/>
                <a:ea typeface="宋体" panose="02010600030101010101" pitchFamily="2" charset="-122"/>
              </a:rPr>
              <a:t> N-Best</a:t>
            </a:r>
            <a:r>
              <a:rPr lang="zh-CN" altLang="zh-CN" dirty="0">
                <a:latin typeface="Times New Roman" panose="02020603050405020304" pitchFamily="18" charset="0"/>
                <a:ea typeface="宋体" panose="02010600030101010101" pitchFamily="2" charset="-122"/>
              </a:rPr>
              <a:t>策略，将产生的最好的若干个结果送到词图中供高层模型使用；</a:t>
            </a:r>
            <a:r>
              <a:rPr lang="en-US" altLang="zh-CN" dirty="0">
                <a:latin typeface="Times New Roman" panose="02020603050405020304" pitchFamily="18" charset="0"/>
                <a:ea typeface="宋体" panose="02010600030101010101" pitchFamily="2" charset="-122"/>
              </a:rPr>
              <a:t>(2) </a:t>
            </a:r>
            <a:r>
              <a:rPr lang="zh-CN" altLang="zh-CN" dirty="0">
                <a:latin typeface="Times New Roman" panose="02020603050405020304" pitchFamily="18" charset="0"/>
                <a:ea typeface="宋体" panose="02010600030101010101" pitchFamily="2" charset="-122"/>
              </a:rPr>
              <a:t>低层的隐马尔可夫模型通过词语的生成模型为高层隐马尔可夫模型的参数估计提供支持。 其中第一层人名识别的输入为粗切分的分词序列，每一层隐马尔可夫模型都采用改进的</a:t>
            </a:r>
            <a:r>
              <a:rPr lang="en-US" altLang="zh-CN" dirty="0">
                <a:latin typeface="Times New Roman" panose="02020603050405020304" pitchFamily="18" charset="0"/>
                <a:ea typeface="宋体" panose="02010600030101010101" pitchFamily="2" charset="-122"/>
              </a:rPr>
              <a:t>Viterbi </a:t>
            </a:r>
            <a:r>
              <a:rPr lang="zh-CN" altLang="zh-CN" dirty="0">
                <a:latin typeface="Times New Roman" panose="02020603050405020304" pitchFamily="18" charset="0"/>
                <a:ea typeface="宋体" panose="02010600030101010101" pitchFamily="2" charset="-122"/>
              </a:rPr>
              <a:t>算法（</a:t>
            </a:r>
            <a:r>
              <a:rPr lang="en-US" altLang="zh-CN" dirty="0">
                <a:latin typeface="Times New Roman" panose="02020603050405020304" pitchFamily="18" charset="0"/>
                <a:ea typeface="宋体" panose="02010600030101010101" pitchFamily="2" charset="-122"/>
              </a:rPr>
              <a:t>N-Best</a:t>
            </a:r>
            <a:r>
              <a:rPr lang="zh-CN" altLang="zh-CN"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a:t>
            </a:r>
            <a:r>
              <a:rPr lang="zh-CN" altLang="zh-CN" dirty="0">
                <a:latin typeface="Times New Roman" panose="02020603050405020304" pitchFamily="18" charset="0"/>
                <a:ea typeface="宋体" panose="02010600030101010101" pitchFamily="2" charset="-122"/>
              </a:rPr>
              <a:t>输出最好的若干个结果作为高一级隐马尔可夫模型的输入。最高级隐马模型将在人名识别和地名识别的基础之上进行机构名识别。</a:t>
            </a:r>
          </a:p>
        </p:txBody>
      </p:sp>
      <p:grpSp>
        <p:nvGrpSpPr>
          <p:cNvPr id="26" name="组合 25">
            <a:extLst>
              <a:ext uri="{FF2B5EF4-FFF2-40B4-BE49-F238E27FC236}">
                <a16:creationId xmlns:a16="http://schemas.microsoft.com/office/drawing/2014/main" id="{41BAA25E-15AA-3441-BA0C-6E5958E4355D}"/>
              </a:ext>
            </a:extLst>
          </p:cNvPr>
          <p:cNvGrpSpPr/>
          <p:nvPr/>
        </p:nvGrpSpPr>
        <p:grpSpPr>
          <a:xfrm>
            <a:off x="312821" y="3644873"/>
            <a:ext cx="3526132" cy="3118878"/>
            <a:chOff x="895590" y="981996"/>
            <a:chExt cx="4445667" cy="3899847"/>
          </a:xfrm>
        </p:grpSpPr>
        <p:grpSp>
          <p:nvGrpSpPr>
            <p:cNvPr id="27" name="组合 26">
              <a:extLst>
                <a:ext uri="{FF2B5EF4-FFF2-40B4-BE49-F238E27FC236}">
                  <a16:creationId xmlns:a16="http://schemas.microsoft.com/office/drawing/2014/main" id="{6628EDCD-4FEE-DA40-A535-45DE3CEB1304}"/>
                </a:ext>
              </a:extLst>
            </p:cNvPr>
            <p:cNvGrpSpPr/>
            <p:nvPr/>
          </p:nvGrpSpPr>
          <p:grpSpPr>
            <a:xfrm>
              <a:off x="3325343" y="981996"/>
              <a:ext cx="1112117" cy="1112117"/>
              <a:chOff x="3904735" y="1906853"/>
              <a:chExt cx="1112117" cy="1112117"/>
            </a:xfrm>
          </p:grpSpPr>
          <p:sp>
            <p:nvSpPr>
              <p:cNvPr id="118" name="椭圆 117">
                <a:extLst>
                  <a:ext uri="{FF2B5EF4-FFF2-40B4-BE49-F238E27FC236}">
                    <a16:creationId xmlns:a16="http://schemas.microsoft.com/office/drawing/2014/main" id="{16737DFB-142E-094B-87B2-BFCE735090B8}"/>
                  </a:ext>
                </a:extLst>
              </p:cNvPr>
              <p:cNvSpPr/>
              <p:nvPr/>
            </p:nvSpPr>
            <p:spPr>
              <a:xfrm>
                <a:off x="3904735" y="1906853"/>
                <a:ext cx="1112117" cy="1112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19" name="Group 8">
                <a:extLst>
                  <a:ext uri="{FF2B5EF4-FFF2-40B4-BE49-F238E27FC236}">
                    <a16:creationId xmlns:a16="http://schemas.microsoft.com/office/drawing/2014/main" id="{8D4E0D4A-F512-F242-972E-3A69E98A2A0A}"/>
                  </a:ext>
                </a:extLst>
              </p:cNvPr>
              <p:cNvGrpSpPr>
                <a:grpSpLocks noChangeAspect="1"/>
              </p:cNvGrpSpPr>
              <p:nvPr/>
            </p:nvGrpSpPr>
            <p:grpSpPr bwMode="auto">
              <a:xfrm>
                <a:off x="4291933" y="2017366"/>
                <a:ext cx="355772" cy="693394"/>
                <a:chOff x="3693" y="1958"/>
                <a:chExt cx="294" cy="573"/>
              </a:xfrm>
            </p:grpSpPr>
            <p:sp>
              <p:nvSpPr>
                <p:cNvPr id="120" name="AutoShape 7">
                  <a:extLst>
                    <a:ext uri="{FF2B5EF4-FFF2-40B4-BE49-F238E27FC236}">
                      <a16:creationId xmlns:a16="http://schemas.microsoft.com/office/drawing/2014/main" id="{D705DF92-2D29-1D4B-8836-6551655E19BE}"/>
                    </a:ext>
                  </a:extLst>
                </p:cNvPr>
                <p:cNvSpPr>
                  <a:spLocks noChangeAspect="1" noChangeArrowheads="1" noTextEdit="1"/>
                </p:cNvSpPr>
                <p:nvPr/>
              </p:nvSpPr>
              <p:spPr bwMode="auto">
                <a:xfrm>
                  <a:off x="3695" y="1958"/>
                  <a:ext cx="2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sp>
              <p:nvSpPr>
                <p:cNvPr id="121" name="Freeform 9">
                  <a:extLst>
                    <a:ext uri="{FF2B5EF4-FFF2-40B4-BE49-F238E27FC236}">
                      <a16:creationId xmlns:a16="http://schemas.microsoft.com/office/drawing/2014/main" id="{45D94E03-90BC-DD4B-8DDE-39ECE0616CAF}"/>
                    </a:ext>
                  </a:extLst>
                </p:cNvPr>
                <p:cNvSpPr>
                  <a:spLocks/>
                </p:cNvSpPr>
                <p:nvPr/>
              </p:nvSpPr>
              <p:spPr bwMode="auto">
                <a:xfrm>
                  <a:off x="3693" y="2127"/>
                  <a:ext cx="294" cy="404"/>
                </a:xfrm>
                <a:custGeom>
                  <a:avLst/>
                  <a:gdLst>
                    <a:gd name="T0" fmla="*/ 0 w 122"/>
                    <a:gd name="T1" fmla="*/ 21 h 168"/>
                    <a:gd name="T2" fmla="*/ 61 w 122"/>
                    <a:gd name="T3" fmla="*/ 0 h 168"/>
                    <a:gd name="T4" fmla="*/ 122 w 122"/>
                    <a:gd name="T5" fmla="*/ 21 h 168"/>
                    <a:gd name="T6" fmla="*/ 122 w 122"/>
                    <a:gd name="T7" fmla="*/ 107 h 168"/>
                    <a:gd name="T8" fmla="*/ 61 w 122"/>
                    <a:gd name="T9" fmla="*/ 168 h 168"/>
                    <a:gd name="T10" fmla="*/ 0 w 122"/>
                    <a:gd name="T11" fmla="*/ 107 h 168"/>
                    <a:gd name="T12" fmla="*/ 0 w 122"/>
                    <a:gd name="T13" fmla="*/ 21 h 168"/>
                  </a:gdLst>
                  <a:ahLst/>
                  <a:cxnLst>
                    <a:cxn ang="0">
                      <a:pos x="T0" y="T1"/>
                    </a:cxn>
                    <a:cxn ang="0">
                      <a:pos x="T2" y="T3"/>
                    </a:cxn>
                    <a:cxn ang="0">
                      <a:pos x="T4" y="T5"/>
                    </a:cxn>
                    <a:cxn ang="0">
                      <a:pos x="T6" y="T7"/>
                    </a:cxn>
                    <a:cxn ang="0">
                      <a:pos x="T8" y="T9"/>
                    </a:cxn>
                    <a:cxn ang="0">
                      <a:pos x="T10" y="T11"/>
                    </a:cxn>
                    <a:cxn ang="0">
                      <a:pos x="T12" y="T13"/>
                    </a:cxn>
                  </a:cxnLst>
                  <a:rect l="0" t="0" r="r" b="b"/>
                  <a:pathLst>
                    <a:path w="122" h="168">
                      <a:moveTo>
                        <a:pt x="0" y="21"/>
                      </a:moveTo>
                      <a:cubicBezTo>
                        <a:pt x="53" y="21"/>
                        <a:pt x="61" y="0"/>
                        <a:pt x="61" y="0"/>
                      </a:cubicBezTo>
                      <a:cubicBezTo>
                        <a:pt x="61" y="0"/>
                        <a:pt x="69" y="21"/>
                        <a:pt x="122" y="21"/>
                      </a:cubicBezTo>
                      <a:cubicBezTo>
                        <a:pt x="122" y="107"/>
                        <a:pt x="122" y="107"/>
                        <a:pt x="122" y="107"/>
                      </a:cubicBezTo>
                      <a:cubicBezTo>
                        <a:pt x="122" y="141"/>
                        <a:pt x="61" y="168"/>
                        <a:pt x="61" y="168"/>
                      </a:cubicBezTo>
                      <a:cubicBezTo>
                        <a:pt x="61" y="168"/>
                        <a:pt x="0" y="141"/>
                        <a:pt x="0" y="107"/>
                      </a:cubicBezTo>
                      <a:lnTo>
                        <a:pt x="0"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grpSp>
        </p:grpSp>
        <p:grpSp>
          <p:nvGrpSpPr>
            <p:cNvPr id="28" name="组合 27">
              <a:extLst>
                <a:ext uri="{FF2B5EF4-FFF2-40B4-BE49-F238E27FC236}">
                  <a16:creationId xmlns:a16="http://schemas.microsoft.com/office/drawing/2014/main" id="{328505FC-A52E-014F-B938-CA6E7F15CB1A}"/>
                </a:ext>
              </a:extLst>
            </p:cNvPr>
            <p:cNvGrpSpPr/>
            <p:nvPr/>
          </p:nvGrpSpPr>
          <p:grpSpPr>
            <a:xfrm>
              <a:off x="1610909" y="1426102"/>
              <a:ext cx="754673" cy="754673"/>
              <a:chOff x="3929866" y="4726093"/>
              <a:chExt cx="754673" cy="754673"/>
            </a:xfrm>
          </p:grpSpPr>
          <p:sp>
            <p:nvSpPr>
              <p:cNvPr id="76" name="椭圆 75">
                <a:extLst>
                  <a:ext uri="{FF2B5EF4-FFF2-40B4-BE49-F238E27FC236}">
                    <a16:creationId xmlns:a16="http://schemas.microsoft.com/office/drawing/2014/main" id="{1FF5CCA2-0F18-6E4E-A33F-EB6250956F21}"/>
                  </a:ext>
                </a:extLst>
              </p:cNvPr>
              <p:cNvSpPr/>
              <p:nvPr/>
            </p:nvSpPr>
            <p:spPr>
              <a:xfrm>
                <a:off x="3929866" y="4726093"/>
                <a:ext cx="754673" cy="754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77" name="组合 76">
                <a:extLst>
                  <a:ext uri="{FF2B5EF4-FFF2-40B4-BE49-F238E27FC236}">
                    <a16:creationId xmlns:a16="http://schemas.microsoft.com/office/drawing/2014/main" id="{481EABE0-6CF6-9E4C-B377-F3A56178BCB2}"/>
                  </a:ext>
                </a:extLst>
              </p:cNvPr>
              <p:cNvGrpSpPr/>
              <p:nvPr/>
            </p:nvGrpSpPr>
            <p:grpSpPr>
              <a:xfrm>
                <a:off x="4118670" y="4832773"/>
                <a:ext cx="375998" cy="361666"/>
                <a:chOff x="5741988" y="3090863"/>
                <a:chExt cx="708025" cy="681038"/>
              </a:xfrm>
            </p:grpSpPr>
            <p:sp>
              <p:nvSpPr>
                <p:cNvPr id="78" name="AutoShape 20">
                  <a:extLst>
                    <a:ext uri="{FF2B5EF4-FFF2-40B4-BE49-F238E27FC236}">
                      <a16:creationId xmlns:a16="http://schemas.microsoft.com/office/drawing/2014/main" id="{CE8A29E8-67A4-6049-804E-AEF707BC474E}"/>
                    </a:ext>
                  </a:extLst>
                </p:cNvPr>
                <p:cNvSpPr>
                  <a:spLocks noChangeAspect="1" noChangeArrowheads="1" noTextEdit="1"/>
                </p:cNvSpPr>
                <p:nvPr/>
              </p:nvSpPr>
              <p:spPr bwMode="auto">
                <a:xfrm>
                  <a:off x="5741988" y="3090863"/>
                  <a:ext cx="708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sp>
              <p:nvSpPr>
                <p:cNvPr id="79" name="Freeform 35">
                  <a:extLst>
                    <a:ext uri="{FF2B5EF4-FFF2-40B4-BE49-F238E27FC236}">
                      <a16:creationId xmlns:a16="http://schemas.microsoft.com/office/drawing/2014/main" id="{13156BA8-0F33-FE46-BADF-941126659993}"/>
                    </a:ext>
                  </a:extLst>
                </p:cNvPr>
                <p:cNvSpPr>
                  <a:spLocks noEditPoints="1"/>
                </p:cNvSpPr>
                <p:nvPr/>
              </p:nvSpPr>
              <p:spPr bwMode="auto">
                <a:xfrm>
                  <a:off x="5745163" y="3403601"/>
                  <a:ext cx="350838" cy="290513"/>
                </a:xfrm>
                <a:custGeom>
                  <a:avLst/>
                  <a:gdLst>
                    <a:gd name="T0" fmla="*/ 89 w 92"/>
                    <a:gd name="T1" fmla="*/ 66 h 76"/>
                    <a:gd name="T2" fmla="*/ 85 w 92"/>
                    <a:gd name="T3" fmla="*/ 61 h 76"/>
                    <a:gd name="T4" fmla="*/ 82 w 92"/>
                    <a:gd name="T5" fmla="*/ 61 h 76"/>
                    <a:gd name="T6" fmla="*/ 79 w 92"/>
                    <a:gd name="T7" fmla="*/ 55 h 76"/>
                    <a:gd name="T8" fmla="*/ 69 w 92"/>
                    <a:gd name="T9" fmla="*/ 55 h 76"/>
                    <a:gd name="T10" fmla="*/ 69 w 92"/>
                    <a:gd name="T11" fmla="*/ 52 h 76"/>
                    <a:gd name="T12" fmla="*/ 75 w 92"/>
                    <a:gd name="T13" fmla="*/ 52 h 76"/>
                    <a:gd name="T14" fmla="*/ 80 w 92"/>
                    <a:gd name="T15" fmla="*/ 48 h 76"/>
                    <a:gd name="T16" fmla="*/ 80 w 92"/>
                    <a:gd name="T17" fmla="*/ 4 h 76"/>
                    <a:gd name="T18" fmla="*/ 75 w 92"/>
                    <a:gd name="T19" fmla="*/ 0 h 76"/>
                    <a:gd name="T20" fmla="*/ 17 w 92"/>
                    <a:gd name="T21" fmla="*/ 0 h 76"/>
                    <a:gd name="T22" fmla="*/ 12 w 92"/>
                    <a:gd name="T23" fmla="*/ 4 h 76"/>
                    <a:gd name="T24" fmla="*/ 12 w 92"/>
                    <a:gd name="T25" fmla="*/ 48 h 76"/>
                    <a:gd name="T26" fmla="*/ 17 w 92"/>
                    <a:gd name="T27" fmla="*/ 52 h 76"/>
                    <a:gd name="T28" fmla="*/ 23 w 92"/>
                    <a:gd name="T29" fmla="*/ 52 h 76"/>
                    <a:gd name="T30" fmla="*/ 23 w 92"/>
                    <a:gd name="T31" fmla="*/ 55 h 76"/>
                    <a:gd name="T32" fmla="*/ 13 w 92"/>
                    <a:gd name="T33" fmla="*/ 55 h 76"/>
                    <a:gd name="T34" fmla="*/ 10 w 92"/>
                    <a:gd name="T35" fmla="*/ 61 h 76"/>
                    <a:gd name="T36" fmla="*/ 7 w 92"/>
                    <a:gd name="T37" fmla="*/ 61 h 76"/>
                    <a:gd name="T38" fmla="*/ 3 w 92"/>
                    <a:gd name="T39" fmla="*/ 66 h 76"/>
                    <a:gd name="T40" fmla="*/ 0 w 92"/>
                    <a:gd name="T41" fmla="*/ 72 h 76"/>
                    <a:gd name="T42" fmla="*/ 4 w 92"/>
                    <a:gd name="T43" fmla="*/ 76 h 76"/>
                    <a:gd name="T44" fmla="*/ 88 w 92"/>
                    <a:gd name="T45" fmla="*/ 76 h 76"/>
                    <a:gd name="T46" fmla="*/ 92 w 92"/>
                    <a:gd name="T47" fmla="*/ 72 h 76"/>
                    <a:gd name="T48" fmla="*/ 89 w 92"/>
                    <a:gd name="T49" fmla="*/ 66 h 76"/>
                    <a:gd name="T50" fmla="*/ 17 w 92"/>
                    <a:gd name="T51" fmla="*/ 49 h 76"/>
                    <a:gd name="T52" fmla="*/ 15 w 92"/>
                    <a:gd name="T53" fmla="*/ 48 h 76"/>
                    <a:gd name="T54" fmla="*/ 15 w 92"/>
                    <a:gd name="T55" fmla="*/ 4 h 76"/>
                    <a:gd name="T56" fmla="*/ 17 w 92"/>
                    <a:gd name="T57" fmla="*/ 2 h 76"/>
                    <a:gd name="T58" fmla="*/ 75 w 92"/>
                    <a:gd name="T59" fmla="*/ 2 h 76"/>
                    <a:gd name="T60" fmla="*/ 77 w 92"/>
                    <a:gd name="T61" fmla="*/ 4 h 76"/>
                    <a:gd name="T62" fmla="*/ 77 w 92"/>
                    <a:gd name="T63" fmla="*/ 48 h 76"/>
                    <a:gd name="T64" fmla="*/ 75 w 92"/>
                    <a:gd name="T65" fmla="*/ 49 h 76"/>
                    <a:gd name="T66" fmla="*/ 17 w 92"/>
                    <a:gd name="T67" fmla="*/ 49 h 76"/>
                    <a:gd name="T68" fmla="*/ 77 w 92"/>
                    <a:gd name="T69" fmla="*/ 58 h 76"/>
                    <a:gd name="T70" fmla="*/ 80 w 92"/>
                    <a:gd name="T71" fmla="*/ 64 h 76"/>
                    <a:gd name="T72" fmla="*/ 85 w 92"/>
                    <a:gd name="T73" fmla="*/ 64 h 76"/>
                    <a:gd name="T74" fmla="*/ 87 w 92"/>
                    <a:gd name="T75" fmla="*/ 66 h 76"/>
                    <a:gd name="T76" fmla="*/ 87 w 92"/>
                    <a:gd name="T77" fmla="*/ 66 h 76"/>
                    <a:gd name="T78" fmla="*/ 90 w 92"/>
                    <a:gd name="T79" fmla="*/ 72 h 76"/>
                    <a:gd name="T80" fmla="*/ 88 w 92"/>
                    <a:gd name="T81" fmla="*/ 74 h 76"/>
                    <a:gd name="T82" fmla="*/ 4 w 92"/>
                    <a:gd name="T83" fmla="*/ 74 h 76"/>
                    <a:gd name="T84" fmla="*/ 2 w 92"/>
                    <a:gd name="T85" fmla="*/ 72 h 76"/>
                    <a:gd name="T86" fmla="*/ 5 w 92"/>
                    <a:gd name="T87" fmla="*/ 66 h 76"/>
                    <a:gd name="T88" fmla="*/ 5 w 92"/>
                    <a:gd name="T89" fmla="*/ 66 h 76"/>
                    <a:gd name="T90" fmla="*/ 7 w 92"/>
                    <a:gd name="T91" fmla="*/ 64 h 76"/>
                    <a:gd name="T92" fmla="*/ 12 w 92"/>
                    <a:gd name="T93" fmla="*/ 64 h 76"/>
                    <a:gd name="T94" fmla="*/ 15 w 92"/>
                    <a:gd name="T95" fmla="*/ 58 h 76"/>
                    <a:gd name="T96" fmla="*/ 26 w 92"/>
                    <a:gd name="T97" fmla="*/ 58 h 76"/>
                    <a:gd name="T98" fmla="*/ 26 w 92"/>
                    <a:gd name="T99" fmla="*/ 54 h 76"/>
                    <a:gd name="T100" fmla="*/ 66 w 92"/>
                    <a:gd name="T101"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76">
                      <a:moveTo>
                        <a:pt x="89" y="66"/>
                      </a:moveTo>
                      <a:cubicBezTo>
                        <a:pt x="89" y="63"/>
                        <a:pt x="88" y="61"/>
                        <a:pt x="85" y="61"/>
                      </a:cubicBezTo>
                      <a:cubicBezTo>
                        <a:pt x="82" y="61"/>
                        <a:pt x="82" y="61"/>
                        <a:pt x="82" y="61"/>
                      </a:cubicBezTo>
                      <a:cubicBezTo>
                        <a:pt x="79" y="55"/>
                        <a:pt x="79" y="55"/>
                        <a:pt x="79" y="55"/>
                      </a:cubicBezTo>
                      <a:cubicBezTo>
                        <a:pt x="69" y="55"/>
                        <a:pt x="69" y="55"/>
                        <a:pt x="69" y="55"/>
                      </a:cubicBezTo>
                      <a:cubicBezTo>
                        <a:pt x="69" y="52"/>
                        <a:pt x="69" y="52"/>
                        <a:pt x="69" y="52"/>
                      </a:cubicBezTo>
                      <a:cubicBezTo>
                        <a:pt x="75" y="52"/>
                        <a:pt x="75" y="52"/>
                        <a:pt x="75" y="52"/>
                      </a:cubicBezTo>
                      <a:cubicBezTo>
                        <a:pt x="78" y="52"/>
                        <a:pt x="80" y="50"/>
                        <a:pt x="80" y="48"/>
                      </a:cubicBezTo>
                      <a:cubicBezTo>
                        <a:pt x="80" y="4"/>
                        <a:pt x="80" y="4"/>
                        <a:pt x="80" y="4"/>
                      </a:cubicBezTo>
                      <a:cubicBezTo>
                        <a:pt x="80" y="2"/>
                        <a:pt x="78" y="0"/>
                        <a:pt x="75" y="0"/>
                      </a:cubicBezTo>
                      <a:cubicBezTo>
                        <a:pt x="17" y="0"/>
                        <a:pt x="17" y="0"/>
                        <a:pt x="17" y="0"/>
                      </a:cubicBezTo>
                      <a:cubicBezTo>
                        <a:pt x="14" y="0"/>
                        <a:pt x="12" y="2"/>
                        <a:pt x="12" y="4"/>
                      </a:cubicBezTo>
                      <a:cubicBezTo>
                        <a:pt x="12" y="48"/>
                        <a:pt x="12" y="48"/>
                        <a:pt x="12" y="48"/>
                      </a:cubicBezTo>
                      <a:cubicBezTo>
                        <a:pt x="12" y="50"/>
                        <a:pt x="14" y="52"/>
                        <a:pt x="17" y="52"/>
                      </a:cubicBezTo>
                      <a:cubicBezTo>
                        <a:pt x="23" y="52"/>
                        <a:pt x="23" y="52"/>
                        <a:pt x="23" y="52"/>
                      </a:cubicBezTo>
                      <a:cubicBezTo>
                        <a:pt x="23" y="55"/>
                        <a:pt x="23" y="55"/>
                        <a:pt x="23" y="55"/>
                      </a:cubicBezTo>
                      <a:cubicBezTo>
                        <a:pt x="13" y="55"/>
                        <a:pt x="13" y="55"/>
                        <a:pt x="13" y="55"/>
                      </a:cubicBezTo>
                      <a:cubicBezTo>
                        <a:pt x="10" y="61"/>
                        <a:pt x="10" y="61"/>
                        <a:pt x="10" y="61"/>
                      </a:cubicBezTo>
                      <a:cubicBezTo>
                        <a:pt x="7" y="61"/>
                        <a:pt x="7" y="61"/>
                        <a:pt x="7" y="61"/>
                      </a:cubicBezTo>
                      <a:cubicBezTo>
                        <a:pt x="4" y="61"/>
                        <a:pt x="3" y="63"/>
                        <a:pt x="3" y="66"/>
                      </a:cubicBezTo>
                      <a:cubicBezTo>
                        <a:pt x="0" y="72"/>
                        <a:pt x="0" y="72"/>
                        <a:pt x="0" y="72"/>
                      </a:cubicBezTo>
                      <a:cubicBezTo>
                        <a:pt x="0" y="75"/>
                        <a:pt x="1" y="76"/>
                        <a:pt x="4" y="76"/>
                      </a:cubicBezTo>
                      <a:cubicBezTo>
                        <a:pt x="88" y="76"/>
                        <a:pt x="88" y="76"/>
                        <a:pt x="88" y="76"/>
                      </a:cubicBezTo>
                      <a:cubicBezTo>
                        <a:pt x="91" y="76"/>
                        <a:pt x="92" y="75"/>
                        <a:pt x="92" y="72"/>
                      </a:cubicBezTo>
                      <a:lnTo>
                        <a:pt x="89" y="66"/>
                      </a:lnTo>
                      <a:close/>
                      <a:moveTo>
                        <a:pt x="17" y="49"/>
                      </a:moveTo>
                      <a:cubicBezTo>
                        <a:pt x="15" y="49"/>
                        <a:pt x="15" y="49"/>
                        <a:pt x="15" y="48"/>
                      </a:cubicBezTo>
                      <a:cubicBezTo>
                        <a:pt x="15" y="4"/>
                        <a:pt x="15" y="4"/>
                        <a:pt x="15" y="4"/>
                      </a:cubicBezTo>
                      <a:cubicBezTo>
                        <a:pt x="15" y="3"/>
                        <a:pt x="15" y="2"/>
                        <a:pt x="17" y="2"/>
                      </a:cubicBezTo>
                      <a:cubicBezTo>
                        <a:pt x="75" y="2"/>
                        <a:pt x="75" y="2"/>
                        <a:pt x="75" y="2"/>
                      </a:cubicBezTo>
                      <a:cubicBezTo>
                        <a:pt x="77" y="2"/>
                        <a:pt x="77" y="3"/>
                        <a:pt x="77" y="4"/>
                      </a:cubicBezTo>
                      <a:cubicBezTo>
                        <a:pt x="77" y="48"/>
                        <a:pt x="77" y="48"/>
                        <a:pt x="77" y="48"/>
                      </a:cubicBezTo>
                      <a:cubicBezTo>
                        <a:pt x="77" y="49"/>
                        <a:pt x="77" y="49"/>
                        <a:pt x="75" y="49"/>
                      </a:cubicBezTo>
                      <a:lnTo>
                        <a:pt x="17" y="49"/>
                      </a:lnTo>
                      <a:close/>
                      <a:moveTo>
                        <a:pt x="77" y="58"/>
                      </a:moveTo>
                      <a:cubicBezTo>
                        <a:pt x="78" y="59"/>
                        <a:pt x="80" y="64"/>
                        <a:pt x="80" y="64"/>
                      </a:cubicBezTo>
                      <a:cubicBezTo>
                        <a:pt x="85" y="64"/>
                        <a:pt x="85" y="64"/>
                        <a:pt x="85" y="64"/>
                      </a:cubicBezTo>
                      <a:cubicBezTo>
                        <a:pt x="86" y="64"/>
                        <a:pt x="87" y="65"/>
                        <a:pt x="87" y="66"/>
                      </a:cubicBezTo>
                      <a:cubicBezTo>
                        <a:pt x="87" y="66"/>
                        <a:pt x="87" y="66"/>
                        <a:pt x="87" y="66"/>
                      </a:cubicBezTo>
                      <a:cubicBezTo>
                        <a:pt x="87" y="66"/>
                        <a:pt x="89" y="71"/>
                        <a:pt x="90" y="72"/>
                      </a:cubicBezTo>
                      <a:cubicBezTo>
                        <a:pt x="90" y="73"/>
                        <a:pt x="89" y="74"/>
                        <a:pt x="88" y="74"/>
                      </a:cubicBezTo>
                      <a:cubicBezTo>
                        <a:pt x="4" y="74"/>
                        <a:pt x="4" y="74"/>
                        <a:pt x="4" y="74"/>
                      </a:cubicBezTo>
                      <a:cubicBezTo>
                        <a:pt x="3" y="74"/>
                        <a:pt x="2" y="73"/>
                        <a:pt x="2" y="72"/>
                      </a:cubicBezTo>
                      <a:cubicBezTo>
                        <a:pt x="3" y="71"/>
                        <a:pt x="5" y="66"/>
                        <a:pt x="5" y="66"/>
                      </a:cubicBezTo>
                      <a:cubicBezTo>
                        <a:pt x="5" y="66"/>
                        <a:pt x="5" y="66"/>
                        <a:pt x="5" y="66"/>
                      </a:cubicBezTo>
                      <a:cubicBezTo>
                        <a:pt x="5" y="65"/>
                        <a:pt x="6" y="64"/>
                        <a:pt x="7" y="64"/>
                      </a:cubicBezTo>
                      <a:cubicBezTo>
                        <a:pt x="12" y="64"/>
                        <a:pt x="12" y="64"/>
                        <a:pt x="12" y="64"/>
                      </a:cubicBezTo>
                      <a:cubicBezTo>
                        <a:pt x="12" y="64"/>
                        <a:pt x="14" y="59"/>
                        <a:pt x="15" y="58"/>
                      </a:cubicBezTo>
                      <a:cubicBezTo>
                        <a:pt x="17" y="58"/>
                        <a:pt x="26" y="58"/>
                        <a:pt x="26" y="58"/>
                      </a:cubicBezTo>
                      <a:cubicBezTo>
                        <a:pt x="26" y="58"/>
                        <a:pt x="26" y="54"/>
                        <a:pt x="26" y="54"/>
                      </a:cubicBezTo>
                      <a:cubicBezTo>
                        <a:pt x="30" y="54"/>
                        <a:pt x="62" y="54"/>
                        <a:pt x="66" y="54"/>
                      </a:cubicBezTo>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nvGrpSpPr>
                <p:cNvPr id="80" name="组合 79">
                  <a:extLst>
                    <a:ext uri="{FF2B5EF4-FFF2-40B4-BE49-F238E27FC236}">
                      <a16:creationId xmlns:a16="http://schemas.microsoft.com/office/drawing/2014/main" id="{0DA118C0-F4AC-4F40-A13C-88BF1A3F352F}"/>
                    </a:ext>
                  </a:extLst>
                </p:cNvPr>
                <p:cNvGrpSpPr/>
                <p:nvPr/>
              </p:nvGrpSpPr>
              <p:grpSpPr>
                <a:xfrm>
                  <a:off x="5791201" y="3090863"/>
                  <a:ext cx="655637" cy="681038"/>
                  <a:chOff x="5791201" y="3090863"/>
                  <a:chExt cx="655637" cy="681038"/>
                </a:xfrm>
              </p:grpSpPr>
              <p:sp>
                <p:nvSpPr>
                  <p:cNvPr id="81" name="Freeform 22">
                    <a:extLst>
                      <a:ext uri="{FF2B5EF4-FFF2-40B4-BE49-F238E27FC236}">
                        <a16:creationId xmlns:a16="http://schemas.microsoft.com/office/drawing/2014/main" id="{0810C517-BC56-8341-BA63-FE6221837155}"/>
                      </a:ext>
                    </a:extLst>
                  </p:cNvPr>
                  <p:cNvSpPr>
                    <a:spLocks/>
                  </p:cNvSpPr>
                  <p:nvPr/>
                </p:nvSpPr>
                <p:spPr bwMode="auto">
                  <a:xfrm>
                    <a:off x="6008688" y="3113088"/>
                    <a:ext cx="212725" cy="157163"/>
                  </a:xfrm>
                  <a:custGeom>
                    <a:avLst/>
                    <a:gdLst>
                      <a:gd name="T0" fmla="*/ 51 w 56"/>
                      <a:gd name="T1" fmla="*/ 0 h 41"/>
                      <a:gd name="T2" fmla="*/ 4 w 56"/>
                      <a:gd name="T3" fmla="*/ 0 h 41"/>
                      <a:gd name="T4" fmla="*/ 0 w 56"/>
                      <a:gd name="T5" fmla="*/ 5 h 41"/>
                      <a:gd name="T6" fmla="*/ 0 w 56"/>
                      <a:gd name="T7" fmla="*/ 36 h 41"/>
                      <a:gd name="T8" fmla="*/ 4 w 56"/>
                      <a:gd name="T9" fmla="*/ 41 h 41"/>
                      <a:gd name="T10" fmla="*/ 51 w 56"/>
                      <a:gd name="T11" fmla="*/ 41 h 41"/>
                      <a:gd name="T12" fmla="*/ 56 w 56"/>
                      <a:gd name="T13" fmla="*/ 36 h 41"/>
                      <a:gd name="T14" fmla="*/ 56 w 56"/>
                      <a:gd name="T15" fmla="*/ 5 h 41"/>
                      <a:gd name="T16" fmla="*/ 51 w 56"/>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1">
                        <a:moveTo>
                          <a:pt x="51" y="0"/>
                        </a:moveTo>
                        <a:cubicBezTo>
                          <a:pt x="4" y="0"/>
                          <a:pt x="4" y="0"/>
                          <a:pt x="4" y="0"/>
                        </a:cubicBezTo>
                        <a:cubicBezTo>
                          <a:pt x="2" y="0"/>
                          <a:pt x="0" y="2"/>
                          <a:pt x="0" y="5"/>
                        </a:cubicBezTo>
                        <a:cubicBezTo>
                          <a:pt x="0" y="36"/>
                          <a:pt x="0" y="36"/>
                          <a:pt x="0" y="36"/>
                        </a:cubicBezTo>
                        <a:cubicBezTo>
                          <a:pt x="0" y="39"/>
                          <a:pt x="2" y="41"/>
                          <a:pt x="4" y="41"/>
                        </a:cubicBezTo>
                        <a:cubicBezTo>
                          <a:pt x="51" y="41"/>
                          <a:pt x="51" y="41"/>
                          <a:pt x="51" y="41"/>
                        </a:cubicBezTo>
                        <a:cubicBezTo>
                          <a:pt x="54" y="41"/>
                          <a:pt x="56" y="39"/>
                          <a:pt x="56" y="36"/>
                        </a:cubicBezTo>
                        <a:cubicBezTo>
                          <a:pt x="56" y="5"/>
                          <a:pt x="56" y="5"/>
                          <a:pt x="56" y="5"/>
                        </a:cubicBezTo>
                        <a:cubicBezTo>
                          <a:pt x="56" y="2"/>
                          <a:pt x="54" y="0"/>
                          <a:pt x="51"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2" name="Freeform 23">
                    <a:extLst>
                      <a:ext uri="{FF2B5EF4-FFF2-40B4-BE49-F238E27FC236}">
                        <a16:creationId xmlns:a16="http://schemas.microsoft.com/office/drawing/2014/main" id="{BE174738-69EA-9141-90DA-53FAAF08676F}"/>
                      </a:ext>
                    </a:extLst>
                  </p:cNvPr>
                  <p:cNvSpPr>
                    <a:spLocks/>
                  </p:cNvSpPr>
                  <p:nvPr/>
                </p:nvSpPr>
                <p:spPr bwMode="auto">
                  <a:xfrm>
                    <a:off x="5984876" y="3351213"/>
                    <a:ext cx="31750" cy="11113"/>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3" name="Freeform 24">
                    <a:extLst>
                      <a:ext uri="{FF2B5EF4-FFF2-40B4-BE49-F238E27FC236}">
                        <a16:creationId xmlns:a16="http://schemas.microsoft.com/office/drawing/2014/main" id="{B2E8E160-5B29-CF49-A631-78E2C7D40013}"/>
                      </a:ext>
                    </a:extLst>
                  </p:cNvPr>
                  <p:cNvSpPr>
                    <a:spLocks/>
                  </p:cNvSpPr>
                  <p:nvPr/>
                </p:nvSpPr>
                <p:spPr bwMode="auto">
                  <a:xfrm>
                    <a:off x="6030913" y="3351213"/>
                    <a:ext cx="30163" cy="11113"/>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4" name="Freeform 25">
                    <a:extLst>
                      <a:ext uri="{FF2B5EF4-FFF2-40B4-BE49-F238E27FC236}">
                        <a16:creationId xmlns:a16="http://schemas.microsoft.com/office/drawing/2014/main" id="{F9D5EE5F-486F-3747-8104-397E785F17AF}"/>
                      </a:ext>
                    </a:extLst>
                  </p:cNvPr>
                  <p:cNvSpPr>
                    <a:spLocks/>
                  </p:cNvSpPr>
                  <p:nvPr/>
                </p:nvSpPr>
                <p:spPr bwMode="auto">
                  <a:xfrm>
                    <a:off x="6076951"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5" name="Freeform 26">
                    <a:extLst>
                      <a:ext uri="{FF2B5EF4-FFF2-40B4-BE49-F238E27FC236}">
                        <a16:creationId xmlns:a16="http://schemas.microsoft.com/office/drawing/2014/main" id="{35601061-D0F0-6D4D-83E9-4BE8363D26C2}"/>
                      </a:ext>
                    </a:extLst>
                  </p:cNvPr>
                  <p:cNvSpPr>
                    <a:spLocks/>
                  </p:cNvSpPr>
                  <p:nvPr/>
                </p:nvSpPr>
                <p:spPr bwMode="auto">
                  <a:xfrm>
                    <a:off x="6122988"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6" name="Freeform 27">
                    <a:extLst>
                      <a:ext uri="{FF2B5EF4-FFF2-40B4-BE49-F238E27FC236}">
                        <a16:creationId xmlns:a16="http://schemas.microsoft.com/office/drawing/2014/main" id="{632EF271-0582-D044-9C17-91747D05F219}"/>
                      </a:ext>
                    </a:extLst>
                  </p:cNvPr>
                  <p:cNvSpPr>
                    <a:spLocks/>
                  </p:cNvSpPr>
                  <p:nvPr/>
                </p:nvSpPr>
                <p:spPr bwMode="auto">
                  <a:xfrm>
                    <a:off x="6169026"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7" name="Freeform 28">
                    <a:extLst>
                      <a:ext uri="{FF2B5EF4-FFF2-40B4-BE49-F238E27FC236}">
                        <a16:creationId xmlns:a16="http://schemas.microsoft.com/office/drawing/2014/main" id="{5CBE47C7-6BEC-2547-AB78-33C4E15B7610}"/>
                      </a:ext>
                    </a:extLst>
                  </p:cNvPr>
                  <p:cNvSpPr>
                    <a:spLocks/>
                  </p:cNvSpPr>
                  <p:nvPr/>
                </p:nvSpPr>
                <p:spPr bwMode="auto">
                  <a:xfrm>
                    <a:off x="6213476" y="3351213"/>
                    <a:ext cx="30163" cy="11113"/>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8" name="Freeform 29">
                    <a:extLst>
                      <a:ext uri="{FF2B5EF4-FFF2-40B4-BE49-F238E27FC236}">
                        <a16:creationId xmlns:a16="http://schemas.microsoft.com/office/drawing/2014/main" id="{8DE29114-2CB8-5A46-B085-0F134BDD1644}"/>
                      </a:ext>
                    </a:extLst>
                  </p:cNvPr>
                  <p:cNvSpPr>
                    <a:spLocks/>
                  </p:cNvSpPr>
                  <p:nvPr/>
                </p:nvSpPr>
                <p:spPr bwMode="auto">
                  <a:xfrm>
                    <a:off x="6008688" y="3335338"/>
                    <a:ext cx="30163" cy="7938"/>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89" name="Freeform 30">
                    <a:extLst>
                      <a:ext uri="{FF2B5EF4-FFF2-40B4-BE49-F238E27FC236}">
                        <a16:creationId xmlns:a16="http://schemas.microsoft.com/office/drawing/2014/main" id="{A17357F3-5E04-0F48-89FC-AB5316436E0C}"/>
                      </a:ext>
                    </a:extLst>
                  </p:cNvPr>
                  <p:cNvSpPr>
                    <a:spLocks/>
                  </p:cNvSpPr>
                  <p:nvPr/>
                </p:nvSpPr>
                <p:spPr bwMode="auto">
                  <a:xfrm>
                    <a:off x="6054726" y="3335338"/>
                    <a:ext cx="30163" cy="7938"/>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0" name="Freeform 31">
                    <a:extLst>
                      <a:ext uri="{FF2B5EF4-FFF2-40B4-BE49-F238E27FC236}">
                        <a16:creationId xmlns:a16="http://schemas.microsoft.com/office/drawing/2014/main" id="{5590158B-394B-E54C-8A76-4A13364D58A6}"/>
                      </a:ext>
                    </a:extLst>
                  </p:cNvPr>
                  <p:cNvSpPr>
                    <a:spLocks/>
                  </p:cNvSpPr>
                  <p:nvPr/>
                </p:nvSpPr>
                <p:spPr bwMode="auto">
                  <a:xfrm>
                    <a:off x="6099176" y="3335338"/>
                    <a:ext cx="31750"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1" name="Freeform 32">
                    <a:extLst>
                      <a:ext uri="{FF2B5EF4-FFF2-40B4-BE49-F238E27FC236}">
                        <a16:creationId xmlns:a16="http://schemas.microsoft.com/office/drawing/2014/main" id="{303754DA-F05E-E144-BF93-69A928047E1D}"/>
                      </a:ext>
                    </a:extLst>
                  </p:cNvPr>
                  <p:cNvSpPr>
                    <a:spLocks/>
                  </p:cNvSpPr>
                  <p:nvPr/>
                </p:nvSpPr>
                <p:spPr bwMode="auto">
                  <a:xfrm>
                    <a:off x="6145213" y="3335338"/>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2" name="Freeform 33">
                    <a:extLst>
                      <a:ext uri="{FF2B5EF4-FFF2-40B4-BE49-F238E27FC236}">
                        <a16:creationId xmlns:a16="http://schemas.microsoft.com/office/drawing/2014/main" id="{E9FC5FE0-3CB1-4D43-90C8-4D513120E31C}"/>
                      </a:ext>
                    </a:extLst>
                  </p:cNvPr>
                  <p:cNvSpPr>
                    <a:spLocks/>
                  </p:cNvSpPr>
                  <p:nvPr/>
                </p:nvSpPr>
                <p:spPr bwMode="auto">
                  <a:xfrm>
                    <a:off x="6191251" y="3335338"/>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3" name="Freeform 34">
                    <a:extLst>
                      <a:ext uri="{FF2B5EF4-FFF2-40B4-BE49-F238E27FC236}">
                        <a16:creationId xmlns:a16="http://schemas.microsoft.com/office/drawing/2014/main" id="{FED0897A-E648-F44A-A908-33296AFAA68F}"/>
                      </a:ext>
                    </a:extLst>
                  </p:cNvPr>
                  <p:cNvSpPr>
                    <a:spLocks/>
                  </p:cNvSpPr>
                  <p:nvPr/>
                </p:nvSpPr>
                <p:spPr bwMode="auto">
                  <a:xfrm>
                    <a:off x="5815013" y="3427413"/>
                    <a:ext cx="212725" cy="152400"/>
                  </a:xfrm>
                  <a:custGeom>
                    <a:avLst/>
                    <a:gdLst>
                      <a:gd name="T0" fmla="*/ 52 w 56"/>
                      <a:gd name="T1" fmla="*/ 0 h 40"/>
                      <a:gd name="T2" fmla="*/ 4 w 56"/>
                      <a:gd name="T3" fmla="*/ 0 h 40"/>
                      <a:gd name="T4" fmla="*/ 0 w 56"/>
                      <a:gd name="T5" fmla="*/ 4 h 40"/>
                      <a:gd name="T6" fmla="*/ 0 w 56"/>
                      <a:gd name="T7" fmla="*/ 36 h 40"/>
                      <a:gd name="T8" fmla="*/ 4 w 56"/>
                      <a:gd name="T9" fmla="*/ 40 h 40"/>
                      <a:gd name="T10" fmla="*/ 52 w 56"/>
                      <a:gd name="T11" fmla="*/ 40 h 40"/>
                      <a:gd name="T12" fmla="*/ 56 w 56"/>
                      <a:gd name="T13" fmla="*/ 36 h 40"/>
                      <a:gd name="T14" fmla="*/ 56 w 56"/>
                      <a:gd name="T15" fmla="*/ 4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4"/>
                        </a:cubicBezTo>
                        <a:cubicBezTo>
                          <a:pt x="0" y="36"/>
                          <a:pt x="0" y="36"/>
                          <a:pt x="0" y="36"/>
                        </a:cubicBezTo>
                        <a:cubicBezTo>
                          <a:pt x="0" y="38"/>
                          <a:pt x="2" y="40"/>
                          <a:pt x="4" y="40"/>
                        </a:cubicBezTo>
                        <a:cubicBezTo>
                          <a:pt x="52" y="40"/>
                          <a:pt x="52" y="40"/>
                          <a:pt x="52" y="40"/>
                        </a:cubicBezTo>
                        <a:cubicBezTo>
                          <a:pt x="54" y="40"/>
                          <a:pt x="56" y="38"/>
                          <a:pt x="56" y="36"/>
                        </a:cubicBezTo>
                        <a:cubicBezTo>
                          <a:pt x="56" y="4"/>
                          <a:pt x="56" y="4"/>
                          <a:pt x="56" y="4"/>
                        </a:cubicBezTo>
                        <a:cubicBezTo>
                          <a:pt x="56" y="2"/>
                          <a:pt x="54" y="0"/>
                          <a:pt x="52"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4" name="Freeform 36">
                    <a:extLst>
                      <a:ext uri="{FF2B5EF4-FFF2-40B4-BE49-F238E27FC236}">
                        <a16:creationId xmlns:a16="http://schemas.microsoft.com/office/drawing/2014/main" id="{8BA14C90-9718-C743-8115-9EAE176E4AA1}"/>
                      </a:ext>
                    </a:extLst>
                  </p:cNvPr>
                  <p:cNvSpPr>
                    <a:spLocks/>
                  </p:cNvSpPr>
                  <p:nvPr/>
                </p:nvSpPr>
                <p:spPr bwMode="auto">
                  <a:xfrm>
                    <a:off x="5791201"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5" name="Freeform 37">
                    <a:extLst>
                      <a:ext uri="{FF2B5EF4-FFF2-40B4-BE49-F238E27FC236}">
                        <a16:creationId xmlns:a16="http://schemas.microsoft.com/office/drawing/2014/main" id="{9E11C5B7-0627-C945-ADB6-4423AF2B9006}"/>
                      </a:ext>
                    </a:extLst>
                  </p:cNvPr>
                  <p:cNvSpPr>
                    <a:spLocks/>
                  </p:cNvSpPr>
                  <p:nvPr/>
                </p:nvSpPr>
                <p:spPr bwMode="auto">
                  <a:xfrm>
                    <a:off x="5837238"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6" name="Freeform 38">
                    <a:extLst>
                      <a:ext uri="{FF2B5EF4-FFF2-40B4-BE49-F238E27FC236}">
                        <a16:creationId xmlns:a16="http://schemas.microsoft.com/office/drawing/2014/main" id="{DEA4F73E-7809-204F-B02A-F0503F1528C3}"/>
                      </a:ext>
                    </a:extLst>
                  </p:cNvPr>
                  <p:cNvSpPr>
                    <a:spLocks/>
                  </p:cNvSpPr>
                  <p:nvPr/>
                </p:nvSpPr>
                <p:spPr bwMode="auto">
                  <a:xfrm>
                    <a:off x="5883276"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7" name="Freeform 39">
                    <a:extLst>
                      <a:ext uri="{FF2B5EF4-FFF2-40B4-BE49-F238E27FC236}">
                        <a16:creationId xmlns:a16="http://schemas.microsoft.com/office/drawing/2014/main" id="{8736F993-DA3D-2E49-8FF9-AC012BA88E26}"/>
                      </a:ext>
                    </a:extLst>
                  </p:cNvPr>
                  <p:cNvSpPr>
                    <a:spLocks/>
                  </p:cNvSpPr>
                  <p:nvPr/>
                </p:nvSpPr>
                <p:spPr bwMode="auto">
                  <a:xfrm>
                    <a:off x="5929313"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8" name="Freeform 40">
                    <a:extLst>
                      <a:ext uri="{FF2B5EF4-FFF2-40B4-BE49-F238E27FC236}">
                        <a16:creationId xmlns:a16="http://schemas.microsoft.com/office/drawing/2014/main" id="{7FA8AA0C-F366-A441-BBC1-DF0377A94C4F}"/>
                      </a:ext>
                    </a:extLst>
                  </p:cNvPr>
                  <p:cNvSpPr>
                    <a:spLocks/>
                  </p:cNvSpPr>
                  <p:nvPr/>
                </p:nvSpPr>
                <p:spPr bwMode="auto">
                  <a:xfrm>
                    <a:off x="5973763"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99" name="Freeform 41">
                    <a:extLst>
                      <a:ext uri="{FF2B5EF4-FFF2-40B4-BE49-F238E27FC236}">
                        <a16:creationId xmlns:a16="http://schemas.microsoft.com/office/drawing/2014/main" id="{7CC45F01-B2BA-0444-8410-F8ADD6E52236}"/>
                      </a:ext>
                    </a:extLst>
                  </p:cNvPr>
                  <p:cNvSpPr>
                    <a:spLocks/>
                  </p:cNvSpPr>
                  <p:nvPr/>
                </p:nvSpPr>
                <p:spPr bwMode="auto">
                  <a:xfrm>
                    <a:off x="6019801" y="3660776"/>
                    <a:ext cx="30163" cy="11113"/>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0" name="Freeform 42">
                    <a:extLst>
                      <a:ext uri="{FF2B5EF4-FFF2-40B4-BE49-F238E27FC236}">
                        <a16:creationId xmlns:a16="http://schemas.microsoft.com/office/drawing/2014/main" id="{3BD3DF11-CF22-0740-8C76-07CD2818ABFF}"/>
                      </a:ext>
                    </a:extLst>
                  </p:cNvPr>
                  <p:cNvSpPr>
                    <a:spLocks/>
                  </p:cNvSpPr>
                  <p:nvPr/>
                </p:nvSpPr>
                <p:spPr bwMode="auto">
                  <a:xfrm>
                    <a:off x="5815013"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1" name="Freeform 43">
                    <a:extLst>
                      <a:ext uri="{FF2B5EF4-FFF2-40B4-BE49-F238E27FC236}">
                        <a16:creationId xmlns:a16="http://schemas.microsoft.com/office/drawing/2014/main" id="{D44C0623-3B67-4343-9C92-0E4AE6461CA9}"/>
                      </a:ext>
                    </a:extLst>
                  </p:cNvPr>
                  <p:cNvSpPr>
                    <a:spLocks/>
                  </p:cNvSpPr>
                  <p:nvPr/>
                </p:nvSpPr>
                <p:spPr bwMode="auto">
                  <a:xfrm>
                    <a:off x="5859463" y="3644901"/>
                    <a:ext cx="31750"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2" name="Freeform 44">
                    <a:extLst>
                      <a:ext uri="{FF2B5EF4-FFF2-40B4-BE49-F238E27FC236}">
                        <a16:creationId xmlns:a16="http://schemas.microsoft.com/office/drawing/2014/main" id="{4FB735FE-B298-C649-886F-19C8A63EF61E}"/>
                      </a:ext>
                    </a:extLst>
                  </p:cNvPr>
                  <p:cNvSpPr>
                    <a:spLocks/>
                  </p:cNvSpPr>
                  <p:nvPr/>
                </p:nvSpPr>
                <p:spPr bwMode="auto">
                  <a:xfrm>
                    <a:off x="5905501"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3" name="Freeform 45">
                    <a:extLst>
                      <a:ext uri="{FF2B5EF4-FFF2-40B4-BE49-F238E27FC236}">
                        <a16:creationId xmlns:a16="http://schemas.microsoft.com/office/drawing/2014/main" id="{DEE54E16-F651-B743-B05A-8A20775E9E24}"/>
                      </a:ext>
                    </a:extLst>
                  </p:cNvPr>
                  <p:cNvSpPr>
                    <a:spLocks/>
                  </p:cNvSpPr>
                  <p:nvPr/>
                </p:nvSpPr>
                <p:spPr bwMode="auto">
                  <a:xfrm>
                    <a:off x="5951538"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4" name="Freeform 46">
                    <a:extLst>
                      <a:ext uri="{FF2B5EF4-FFF2-40B4-BE49-F238E27FC236}">
                        <a16:creationId xmlns:a16="http://schemas.microsoft.com/office/drawing/2014/main" id="{1113712B-4677-ED48-ABDF-AF0815152BB8}"/>
                      </a:ext>
                    </a:extLst>
                  </p:cNvPr>
                  <p:cNvSpPr>
                    <a:spLocks/>
                  </p:cNvSpPr>
                  <p:nvPr/>
                </p:nvSpPr>
                <p:spPr bwMode="auto">
                  <a:xfrm>
                    <a:off x="5997576" y="3644901"/>
                    <a:ext cx="30163" cy="11113"/>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5" name="Freeform 47">
                    <a:extLst>
                      <a:ext uri="{FF2B5EF4-FFF2-40B4-BE49-F238E27FC236}">
                        <a16:creationId xmlns:a16="http://schemas.microsoft.com/office/drawing/2014/main" id="{CF442F9A-CE86-4443-98F6-DCCBD9BAA023}"/>
                      </a:ext>
                    </a:extLst>
                  </p:cNvPr>
                  <p:cNvSpPr>
                    <a:spLocks/>
                  </p:cNvSpPr>
                  <p:nvPr/>
                </p:nvSpPr>
                <p:spPr bwMode="auto">
                  <a:xfrm>
                    <a:off x="6164263" y="3500438"/>
                    <a:ext cx="212725" cy="152400"/>
                  </a:xfrm>
                  <a:custGeom>
                    <a:avLst/>
                    <a:gdLst>
                      <a:gd name="T0" fmla="*/ 52 w 56"/>
                      <a:gd name="T1" fmla="*/ 0 h 40"/>
                      <a:gd name="T2" fmla="*/ 4 w 56"/>
                      <a:gd name="T3" fmla="*/ 0 h 40"/>
                      <a:gd name="T4" fmla="*/ 0 w 56"/>
                      <a:gd name="T5" fmla="*/ 5 h 40"/>
                      <a:gd name="T6" fmla="*/ 0 w 56"/>
                      <a:gd name="T7" fmla="*/ 36 h 40"/>
                      <a:gd name="T8" fmla="*/ 4 w 56"/>
                      <a:gd name="T9" fmla="*/ 40 h 40"/>
                      <a:gd name="T10" fmla="*/ 52 w 56"/>
                      <a:gd name="T11" fmla="*/ 40 h 40"/>
                      <a:gd name="T12" fmla="*/ 56 w 56"/>
                      <a:gd name="T13" fmla="*/ 36 h 40"/>
                      <a:gd name="T14" fmla="*/ 56 w 56"/>
                      <a:gd name="T15" fmla="*/ 5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5"/>
                        </a:cubicBezTo>
                        <a:cubicBezTo>
                          <a:pt x="0" y="36"/>
                          <a:pt x="0" y="36"/>
                          <a:pt x="0" y="36"/>
                        </a:cubicBezTo>
                        <a:cubicBezTo>
                          <a:pt x="0" y="38"/>
                          <a:pt x="2" y="40"/>
                          <a:pt x="4" y="40"/>
                        </a:cubicBezTo>
                        <a:cubicBezTo>
                          <a:pt x="52" y="40"/>
                          <a:pt x="52" y="40"/>
                          <a:pt x="52" y="40"/>
                        </a:cubicBezTo>
                        <a:cubicBezTo>
                          <a:pt x="54" y="40"/>
                          <a:pt x="56" y="38"/>
                          <a:pt x="56" y="36"/>
                        </a:cubicBezTo>
                        <a:cubicBezTo>
                          <a:pt x="56" y="5"/>
                          <a:pt x="56" y="5"/>
                          <a:pt x="56" y="5"/>
                        </a:cubicBezTo>
                        <a:cubicBezTo>
                          <a:pt x="56" y="2"/>
                          <a:pt x="54" y="0"/>
                          <a:pt x="52"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6" name="Freeform 48">
                    <a:extLst>
                      <a:ext uri="{FF2B5EF4-FFF2-40B4-BE49-F238E27FC236}">
                        <a16:creationId xmlns:a16="http://schemas.microsoft.com/office/drawing/2014/main" id="{AF06A3DD-B036-754E-87AD-68AD6702696E}"/>
                      </a:ext>
                    </a:extLst>
                  </p:cNvPr>
                  <p:cNvSpPr>
                    <a:spLocks noEditPoints="1"/>
                  </p:cNvSpPr>
                  <p:nvPr/>
                </p:nvSpPr>
                <p:spPr bwMode="auto">
                  <a:xfrm>
                    <a:off x="5935663" y="3090863"/>
                    <a:ext cx="511175" cy="681038"/>
                  </a:xfrm>
                  <a:custGeom>
                    <a:avLst/>
                    <a:gdLst>
                      <a:gd name="T0" fmla="*/ 127 w 134"/>
                      <a:gd name="T1" fmla="*/ 163 h 178"/>
                      <a:gd name="T2" fmla="*/ 121 w 134"/>
                      <a:gd name="T3" fmla="*/ 156 h 178"/>
                      <a:gd name="T4" fmla="*/ 111 w 134"/>
                      <a:gd name="T5" fmla="*/ 153 h 178"/>
                      <a:gd name="T6" fmla="*/ 122 w 134"/>
                      <a:gd name="T7" fmla="*/ 149 h 178"/>
                      <a:gd name="T8" fmla="*/ 117 w 134"/>
                      <a:gd name="T9" fmla="*/ 101 h 178"/>
                      <a:gd name="T10" fmla="*/ 54 w 134"/>
                      <a:gd name="T11" fmla="*/ 105 h 178"/>
                      <a:gd name="T12" fmla="*/ 46 w 134"/>
                      <a:gd name="T13" fmla="*/ 112 h 178"/>
                      <a:gd name="T14" fmla="*/ 89 w 134"/>
                      <a:gd name="T15" fmla="*/ 77 h 178"/>
                      <a:gd name="T16" fmla="*/ 90 w 134"/>
                      <a:gd name="T17" fmla="*/ 66 h 178"/>
                      <a:gd name="T18" fmla="*/ 83 w 134"/>
                      <a:gd name="T19" fmla="*/ 62 h 178"/>
                      <a:gd name="T20" fmla="*/ 70 w 134"/>
                      <a:gd name="T21" fmla="*/ 55 h 178"/>
                      <a:gd name="T22" fmla="*/ 76 w 134"/>
                      <a:gd name="T23" fmla="*/ 53 h 178"/>
                      <a:gd name="T24" fmla="*/ 81 w 134"/>
                      <a:gd name="T25" fmla="*/ 4 h 178"/>
                      <a:gd name="T26" fmla="*/ 17 w 134"/>
                      <a:gd name="T27" fmla="*/ 0 h 178"/>
                      <a:gd name="T28" fmla="*/ 13 w 134"/>
                      <a:gd name="T29" fmla="*/ 49 h 178"/>
                      <a:gd name="T30" fmla="*/ 24 w 134"/>
                      <a:gd name="T31" fmla="*/ 53 h 178"/>
                      <a:gd name="T32" fmla="*/ 14 w 134"/>
                      <a:gd name="T33" fmla="*/ 55 h 178"/>
                      <a:gd name="T34" fmla="*/ 8 w 134"/>
                      <a:gd name="T35" fmla="*/ 62 h 178"/>
                      <a:gd name="T36" fmla="*/ 0 w 134"/>
                      <a:gd name="T37" fmla="*/ 73 h 178"/>
                      <a:gd name="T38" fmla="*/ 41 w 134"/>
                      <a:gd name="T39" fmla="*/ 77 h 178"/>
                      <a:gd name="T40" fmla="*/ 30 w 134"/>
                      <a:gd name="T41" fmla="*/ 112 h 178"/>
                      <a:gd name="T42" fmla="*/ 54 w 134"/>
                      <a:gd name="T43" fmla="*/ 116 h 178"/>
                      <a:gd name="T44" fmla="*/ 59 w 134"/>
                      <a:gd name="T45" fmla="*/ 153 h 178"/>
                      <a:gd name="T46" fmla="*/ 65 w 134"/>
                      <a:gd name="T47" fmla="*/ 156 h 178"/>
                      <a:gd name="T48" fmla="*/ 52 w 134"/>
                      <a:gd name="T49" fmla="*/ 163 h 178"/>
                      <a:gd name="T50" fmla="*/ 45 w 134"/>
                      <a:gd name="T51" fmla="*/ 167 h 178"/>
                      <a:gd name="T52" fmla="*/ 46 w 134"/>
                      <a:gd name="T53" fmla="*/ 178 h 178"/>
                      <a:gd name="T54" fmla="*/ 134 w 134"/>
                      <a:gd name="T55" fmla="*/ 173 h 178"/>
                      <a:gd name="T56" fmla="*/ 17 w 134"/>
                      <a:gd name="T57" fmla="*/ 50 h 178"/>
                      <a:gd name="T58" fmla="*/ 15 w 134"/>
                      <a:gd name="T59" fmla="*/ 4 h 178"/>
                      <a:gd name="T60" fmla="*/ 76 w 134"/>
                      <a:gd name="T61" fmla="*/ 3 h 178"/>
                      <a:gd name="T62" fmla="*/ 78 w 134"/>
                      <a:gd name="T63" fmla="*/ 49 h 178"/>
                      <a:gd name="T64" fmla="*/ 17 w 134"/>
                      <a:gd name="T65" fmla="*/ 50 h 178"/>
                      <a:gd name="T66" fmla="*/ 6 w 134"/>
                      <a:gd name="T67" fmla="*/ 67 h 178"/>
                      <a:gd name="T68" fmla="*/ 8 w 134"/>
                      <a:gd name="T69" fmla="*/ 64 h 178"/>
                      <a:gd name="T70" fmla="*/ 15 w 134"/>
                      <a:gd name="T71" fmla="*/ 58 h 178"/>
                      <a:gd name="T72" fmla="*/ 26 w 134"/>
                      <a:gd name="T73" fmla="*/ 54 h 178"/>
                      <a:gd name="T74" fmla="*/ 67 w 134"/>
                      <a:gd name="T75" fmla="*/ 58 h 178"/>
                      <a:gd name="T76" fmla="*/ 81 w 134"/>
                      <a:gd name="T77" fmla="*/ 64 h 178"/>
                      <a:gd name="T78" fmla="*/ 88 w 134"/>
                      <a:gd name="T79" fmla="*/ 66 h 178"/>
                      <a:gd name="T80" fmla="*/ 91 w 134"/>
                      <a:gd name="T81" fmla="*/ 73 h 178"/>
                      <a:gd name="T82" fmla="*/ 5 w 134"/>
                      <a:gd name="T83" fmla="*/ 74 h 178"/>
                      <a:gd name="T84" fmla="*/ 59 w 134"/>
                      <a:gd name="T85" fmla="*/ 151 h 178"/>
                      <a:gd name="T86" fmla="*/ 57 w 134"/>
                      <a:gd name="T87" fmla="*/ 105 h 178"/>
                      <a:gd name="T88" fmla="*/ 117 w 134"/>
                      <a:gd name="T89" fmla="*/ 104 h 178"/>
                      <a:gd name="T90" fmla="*/ 119 w 134"/>
                      <a:gd name="T91" fmla="*/ 149 h 178"/>
                      <a:gd name="T92" fmla="*/ 59 w 134"/>
                      <a:gd name="T93" fmla="*/ 151 h 178"/>
                      <a:gd name="T94" fmla="*/ 46 w 134"/>
                      <a:gd name="T95" fmla="*/ 175 h 178"/>
                      <a:gd name="T96" fmla="*/ 47 w 134"/>
                      <a:gd name="T97" fmla="*/ 167 h 178"/>
                      <a:gd name="T98" fmla="*/ 49 w 134"/>
                      <a:gd name="T99" fmla="*/ 165 h 178"/>
                      <a:gd name="T100" fmla="*/ 57 w 134"/>
                      <a:gd name="T101" fmla="*/ 159 h 178"/>
                      <a:gd name="T102" fmla="*/ 68 w 134"/>
                      <a:gd name="T103" fmla="*/ 155 h 178"/>
                      <a:gd name="T104" fmla="*/ 108 w 134"/>
                      <a:gd name="T105" fmla="*/ 159 h 178"/>
                      <a:gd name="T106" fmla="*/ 122 w 134"/>
                      <a:gd name="T107" fmla="*/ 165 h 178"/>
                      <a:gd name="T108" fmla="*/ 129 w 134"/>
                      <a:gd name="T109" fmla="*/ 167 h 178"/>
                      <a:gd name="T110" fmla="*/ 132 w 134"/>
                      <a:gd name="T111" fmla="*/ 17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4" h="178">
                        <a:moveTo>
                          <a:pt x="131" y="167"/>
                        </a:moveTo>
                        <a:cubicBezTo>
                          <a:pt x="131" y="165"/>
                          <a:pt x="130" y="163"/>
                          <a:pt x="127" y="163"/>
                        </a:cubicBezTo>
                        <a:cubicBezTo>
                          <a:pt x="124" y="163"/>
                          <a:pt x="124" y="163"/>
                          <a:pt x="124" y="163"/>
                        </a:cubicBezTo>
                        <a:cubicBezTo>
                          <a:pt x="121" y="156"/>
                          <a:pt x="121" y="156"/>
                          <a:pt x="121" y="156"/>
                        </a:cubicBezTo>
                        <a:cubicBezTo>
                          <a:pt x="111" y="156"/>
                          <a:pt x="111" y="156"/>
                          <a:pt x="111" y="156"/>
                        </a:cubicBezTo>
                        <a:cubicBezTo>
                          <a:pt x="111" y="153"/>
                          <a:pt x="111" y="153"/>
                          <a:pt x="111" y="153"/>
                        </a:cubicBezTo>
                        <a:cubicBezTo>
                          <a:pt x="117" y="153"/>
                          <a:pt x="117" y="153"/>
                          <a:pt x="117" y="153"/>
                        </a:cubicBezTo>
                        <a:cubicBezTo>
                          <a:pt x="120" y="153"/>
                          <a:pt x="122" y="152"/>
                          <a:pt x="122" y="149"/>
                        </a:cubicBezTo>
                        <a:cubicBezTo>
                          <a:pt x="122" y="105"/>
                          <a:pt x="122" y="105"/>
                          <a:pt x="122" y="105"/>
                        </a:cubicBezTo>
                        <a:cubicBezTo>
                          <a:pt x="122" y="103"/>
                          <a:pt x="120" y="101"/>
                          <a:pt x="117" y="101"/>
                        </a:cubicBezTo>
                        <a:cubicBezTo>
                          <a:pt x="59" y="101"/>
                          <a:pt x="59" y="101"/>
                          <a:pt x="59" y="101"/>
                        </a:cubicBezTo>
                        <a:cubicBezTo>
                          <a:pt x="56" y="101"/>
                          <a:pt x="54" y="103"/>
                          <a:pt x="54" y="105"/>
                        </a:cubicBezTo>
                        <a:cubicBezTo>
                          <a:pt x="54" y="112"/>
                          <a:pt x="54" y="112"/>
                          <a:pt x="54" y="112"/>
                        </a:cubicBezTo>
                        <a:cubicBezTo>
                          <a:pt x="46" y="112"/>
                          <a:pt x="46" y="112"/>
                          <a:pt x="46" y="112"/>
                        </a:cubicBezTo>
                        <a:cubicBezTo>
                          <a:pt x="46" y="77"/>
                          <a:pt x="46" y="77"/>
                          <a:pt x="46" y="77"/>
                        </a:cubicBezTo>
                        <a:cubicBezTo>
                          <a:pt x="89" y="77"/>
                          <a:pt x="89" y="77"/>
                          <a:pt x="89" y="77"/>
                        </a:cubicBezTo>
                        <a:cubicBezTo>
                          <a:pt x="91" y="77"/>
                          <a:pt x="93" y="75"/>
                          <a:pt x="93" y="73"/>
                        </a:cubicBezTo>
                        <a:cubicBezTo>
                          <a:pt x="90" y="66"/>
                          <a:pt x="90" y="66"/>
                          <a:pt x="90" y="66"/>
                        </a:cubicBezTo>
                        <a:cubicBezTo>
                          <a:pt x="90" y="64"/>
                          <a:pt x="88" y="62"/>
                          <a:pt x="86" y="62"/>
                        </a:cubicBezTo>
                        <a:cubicBezTo>
                          <a:pt x="83" y="62"/>
                          <a:pt x="83" y="62"/>
                          <a:pt x="83" y="62"/>
                        </a:cubicBezTo>
                        <a:cubicBezTo>
                          <a:pt x="80" y="55"/>
                          <a:pt x="80" y="55"/>
                          <a:pt x="80" y="55"/>
                        </a:cubicBezTo>
                        <a:cubicBezTo>
                          <a:pt x="70" y="55"/>
                          <a:pt x="70" y="55"/>
                          <a:pt x="70" y="55"/>
                        </a:cubicBezTo>
                        <a:cubicBezTo>
                          <a:pt x="70" y="53"/>
                          <a:pt x="70" y="53"/>
                          <a:pt x="70" y="53"/>
                        </a:cubicBezTo>
                        <a:cubicBezTo>
                          <a:pt x="76" y="53"/>
                          <a:pt x="76" y="53"/>
                          <a:pt x="76" y="53"/>
                        </a:cubicBezTo>
                        <a:cubicBezTo>
                          <a:pt x="79" y="53"/>
                          <a:pt x="81" y="51"/>
                          <a:pt x="81" y="49"/>
                        </a:cubicBezTo>
                        <a:cubicBezTo>
                          <a:pt x="81" y="4"/>
                          <a:pt x="81" y="4"/>
                          <a:pt x="81" y="4"/>
                        </a:cubicBezTo>
                        <a:cubicBezTo>
                          <a:pt x="81" y="2"/>
                          <a:pt x="79" y="0"/>
                          <a:pt x="76" y="0"/>
                        </a:cubicBezTo>
                        <a:cubicBezTo>
                          <a:pt x="17" y="0"/>
                          <a:pt x="17" y="0"/>
                          <a:pt x="17" y="0"/>
                        </a:cubicBezTo>
                        <a:cubicBezTo>
                          <a:pt x="15" y="0"/>
                          <a:pt x="13" y="2"/>
                          <a:pt x="13" y="4"/>
                        </a:cubicBezTo>
                        <a:cubicBezTo>
                          <a:pt x="13" y="49"/>
                          <a:pt x="13" y="49"/>
                          <a:pt x="13" y="49"/>
                        </a:cubicBezTo>
                        <a:cubicBezTo>
                          <a:pt x="13" y="51"/>
                          <a:pt x="15" y="53"/>
                          <a:pt x="17" y="53"/>
                        </a:cubicBezTo>
                        <a:cubicBezTo>
                          <a:pt x="24" y="53"/>
                          <a:pt x="24" y="53"/>
                          <a:pt x="24" y="53"/>
                        </a:cubicBezTo>
                        <a:cubicBezTo>
                          <a:pt x="24" y="55"/>
                          <a:pt x="24" y="55"/>
                          <a:pt x="24" y="55"/>
                        </a:cubicBezTo>
                        <a:cubicBezTo>
                          <a:pt x="14" y="55"/>
                          <a:pt x="14" y="55"/>
                          <a:pt x="14" y="55"/>
                        </a:cubicBezTo>
                        <a:cubicBezTo>
                          <a:pt x="11" y="62"/>
                          <a:pt x="11" y="62"/>
                          <a:pt x="11" y="62"/>
                        </a:cubicBezTo>
                        <a:cubicBezTo>
                          <a:pt x="8" y="62"/>
                          <a:pt x="8" y="62"/>
                          <a:pt x="8" y="62"/>
                        </a:cubicBezTo>
                        <a:cubicBezTo>
                          <a:pt x="5" y="62"/>
                          <a:pt x="3" y="64"/>
                          <a:pt x="3" y="66"/>
                        </a:cubicBezTo>
                        <a:cubicBezTo>
                          <a:pt x="0" y="73"/>
                          <a:pt x="0" y="73"/>
                          <a:pt x="0" y="73"/>
                        </a:cubicBezTo>
                        <a:cubicBezTo>
                          <a:pt x="0" y="75"/>
                          <a:pt x="2" y="77"/>
                          <a:pt x="5" y="77"/>
                        </a:cubicBezTo>
                        <a:cubicBezTo>
                          <a:pt x="41" y="77"/>
                          <a:pt x="41" y="77"/>
                          <a:pt x="41" y="77"/>
                        </a:cubicBezTo>
                        <a:cubicBezTo>
                          <a:pt x="41" y="112"/>
                          <a:pt x="41" y="112"/>
                          <a:pt x="41" y="112"/>
                        </a:cubicBezTo>
                        <a:cubicBezTo>
                          <a:pt x="30" y="112"/>
                          <a:pt x="30" y="112"/>
                          <a:pt x="30" y="112"/>
                        </a:cubicBezTo>
                        <a:cubicBezTo>
                          <a:pt x="30" y="116"/>
                          <a:pt x="30" y="116"/>
                          <a:pt x="30" y="116"/>
                        </a:cubicBezTo>
                        <a:cubicBezTo>
                          <a:pt x="54" y="116"/>
                          <a:pt x="54" y="116"/>
                          <a:pt x="54" y="116"/>
                        </a:cubicBezTo>
                        <a:cubicBezTo>
                          <a:pt x="54" y="149"/>
                          <a:pt x="54" y="149"/>
                          <a:pt x="54" y="149"/>
                        </a:cubicBezTo>
                        <a:cubicBezTo>
                          <a:pt x="54" y="152"/>
                          <a:pt x="56" y="153"/>
                          <a:pt x="59" y="153"/>
                        </a:cubicBezTo>
                        <a:cubicBezTo>
                          <a:pt x="65" y="153"/>
                          <a:pt x="65" y="153"/>
                          <a:pt x="65" y="153"/>
                        </a:cubicBezTo>
                        <a:cubicBezTo>
                          <a:pt x="65" y="156"/>
                          <a:pt x="65" y="156"/>
                          <a:pt x="65" y="156"/>
                        </a:cubicBezTo>
                        <a:cubicBezTo>
                          <a:pt x="55" y="156"/>
                          <a:pt x="55" y="156"/>
                          <a:pt x="55" y="156"/>
                        </a:cubicBezTo>
                        <a:cubicBezTo>
                          <a:pt x="52" y="163"/>
                          <a:pt x="52" y="163"/>
                          <a:pt x="52" y="163"/>
                        </a:cubicBezTo>
                        <a:cubicBezTo>
                          <a:pt x="49" y="163"/>
                          <a:pt x="49" y="163"/>
                          <a:pt x="49" y="163"/>
                        </a:cubicBezTo>
                        <a:cubicBezTo>
                          <a:pt x="46" y="163"/>
                          <a:pt x="45" y="165"/>
                          <a:pt x="45" y="167"/>
                        </a:cubicBezTo>
                        <a:cubicBezTo>
                          <a:pt x="42" y="173"/>
                          <a:pt x="42" y="173"/>
                          <a:pt x="42" y="173"/>
                        </a:cubicBezTo>
                        <a:cubicBezTo>
                          <a:pt x="42" y="176"/>
                          <a:pt x="43" y="178"/>
                          <a:pt x="46" y="178"/>
                        </a:cubicBezTo>
                        <a:cubicBezTo>
                          <a:pt x="130" y="178"/>
                          <a:pt x="130" y="178"/>
                          <a:pt x="130" y="178"/>
                        </a:cubicBezTo>
                        <a:cubicBezTo>
                          <a:pt x="133" y="178"/>
                          <a:pt x="134" y="176"/>
                          <a:pt x="134" y="173"/>
                        </a:cubicBezTo>
                        <a:lnTo>
                          <a:pt x="131" y="167"/>
                        </a:lnTo>
                        <a:close/>
                        <a:moveTo>
                          <a:pt x="17" y="50"/>
                        </a:moveTo>
                        <a:cubicBezTo>
                          <a:pt x="16" y="50"/>
                          <a:pt x="15" y="49"/>
                          <a:pt x="15" y="49"/>
                        </a:cubicBezTo>
                        <a:cubicBezTo>
                          <a:pt x="15" y="4"/>
                          <a:pt x="15" y="4"/>
                          <a:pt x="15" y="4"/>
                        </a:cubicBezTo>
                        <a:cubicBezTo>
                          <a:pt x="15" y="3"/>
                          <a:pt x="16" y="3"/>
                          <a:pt x="17" y="3"/>
                        </a:cubicBezTo>
                        <a:cubicBezTo>
                          <a:pt x="76" y="3"/>
                          <a:pt x="76" y="3"/>
                          <a:pt x="76" y="3"/>
                        </a:cubicBezTo>
                        <a:cubicBezTo>
                          <a:pt x="77" y="3"/>
                          <a:pt x="78" y="3"/>
                          <a:pt x="78" y="4"/>
                        </a:cubicBezTo>
                        <a:cubicBezTo>
                          <a:pt x="78" y="49"/>
                          <a:pt x="78" y="49"/>
                          <a:pt x="78" y="49"/>
                        </a:cubicBezTo>
                        <a:cubicBezTo>
                          <a:pt x="78" y="49"/>
                          <a:pt x="77" y="50"/>
                          <a:pt x="76" y="50"/>
                        </a:cubicBezTo>
                        <a:lnTo>
                          <a:pt x="17" y="50"/>
                        </a:lnTo>
                        <a:close/>
                        <a:moveTo>
                          <a:pt x="3" y="73"/>
                        </a:moveTo>
                        <a:cubicBezTo>
                          <a:pt x="3" y="72"/>
                          <a:pt x="6" y="67"/>
                          <a:pt x="6" y="67"/>
                        </a:cubicBezTo>
                        <a:cubicBezTo>
                          <a:pt x="6" y="66"/>
                          <a:pt x="6" y="66"/>
                          <a:pt x="6" y="66"/>
                        </a:cubicBezTo>
                        <a:cubicBezTo>
                          <a:pt x="6" y="65"/>
                          <a:pt x="7" y="64"/>
                          <a:pt x="8" y="64"/>
                        </a:cubicBezTo>
                        <a:cubicBezTo>
                          <a:pt x="12" y="64"/>
                          <a:pt x="12" y="64"/>
                          <a:pt x="12" y="64"/>
                        </a:cubicBezTo>
                        <a:cubicBezTo>
                          <a:pt x="12" y="64"/>
                          <a:pt x="15" y="60"/>
                          <a:pt x="15" y="58"/>
                        </a:cubicBezTo>
                        <a:cubicBezTo>
                          <a:pt x="18" y="58"/>
                          <a:pt x="26" y="58"/>
                          <a:pt x="26" y="58"/>
                        </a:cubicBezTo>
                        <a:cubicBezTo>
                          <a:pt x="26" y="58"/>
                          <a:pt x="26" y="55"/>
                          <a:pt x="26" y="54"/>
                        </a:cubicBezTo>
                        <a:cubicBezTo>
                          <a:pt x="31" y="54"/>
                          <a:pt x="63" y="54"/>
                          <a:pt x="67" y="54"/>
                        </a:cubicBezTo>
                        <a:cubicBezTo>
                          <a:pt x="67" y="55"/>
                          <a:pt x="67" y="58"/>
                          <a:pt x="67" y="58"/>
                        </a:cubicBezTo>
                        <a:cubicBezTo>
                          <a:pt x="67" y="58"/>
                          <a:pt x="76" y="58"/>
                          <a:pt x="78" y="58"/>
                        </a:cubicBezTo>
                        <a:cubicBezTo>
                          <a:pt x="79" y="60"/>
                          <a:pt x="81" y="64"/>
                          <a:pt x="81" y="64"/>
                        </a:cubicBezTo>
                        <a:cubicBezTo>
                          <a:pt x="86" y="64"/>
                          <a:pt x="86" y="64"/>
                          <a:pt x="86" y="64"/>
                        </a:cubicBezTo>
                        <a:cubicBezTo>
                          <a:pt x="87" y="64"/>
                          <a:pt x="88" y="65"/>
                          <a:pt x="88" y="66"/>
                        </a:cubicBezTo>
                        <a:cubicBezTo>
                          <a:pt x="88" y="67"/>
                          <a:pt x="88" y="67"/>
                          <a:pt x="88" y="67"/>
                        </a:cubicBezTo>
                        <a:cubicBezTo>
                          <a:pt x="88" y="67"/>
                          <a:pt x="90" y="72"/>
                          <a:pt x="91" y="73"/>
                        </a:cubicBezTo>
                        <a:cubicBezTo>
                          <a:pt x="90" y="74"/>
                          <a:pt x="90" y="74"/>
                          <a:pt x="89" y="74"/>
                        </a:cubicBezTo>
                        <a:cubicBezTo>
                          <a:pt x="5" y="74"/>
                          <a:pt x="5" y="74"/>
                          <a:pt x="5" y="74"/>
                        </a:cubicBezTo>
                        <a:cubicBezTo>
                          <a:pt x="4" y="74"/>
                          <a:pt x="3" y="74"/>
                          <a:pt x="3" y="73"/>
                        </a:cubicBezTo>
                        <a:close/>
                        <a:moveTo>
                          <a:pt x="59" y="151"/>
                        </a:moveTo>
                        <a:cubicBezTo>
                          <a:pt x="57" y="151"/>
                          <a:pt x="57" y="150"/>
                          <a:pt x="57" y="149"/>
                        </a:cubicBezTo>
                        <a:cubicBezTo>
                          <a:pt x="57" y="105"/>
                          <a:pt x="57" y="105"/>
                          <a:pt x="57" y="105"/>
                        </a:cubicBezTo>
                        <a:cubicBezTo>
                          <a:pt x="57" y="104"/>
                          <a:pt x="57" y="104"/>
                          <a:pt x="59" y="104"/>
                        </a:cubicBezTo>
                        <a:cubicBezTo>
                          <a:pt x="117" y="104"/>
                          <a:pt x="117" y="104"/>
                          <a:pt x="117" y="104"/>
                        </a:cubicBezTo>
                        <a:cubicBezTo>
                          <a:pt x="119" y="104"/>
                          <a:pt x="119" y="104"/>
                          <a:pt x="119" y="105"/>
                        </a:cubicBezTo>
                        <a:cubicBezTo>
                          <a:pt x="119" y="149"/>
                          <a:pt x="119" y="149"/>
                          <a:pt x="119" y="149"/>
                        </a:cubicBezTo>
                        <a:cubicBezTo>
                          <a:pt x="119" y="150"/>
                          <a:pt x="119" y="151"/>
                          <a:pt x="117" y="151"/>
                        </a:cubicBezTo>
                        <a:lnTo>
                          <a:pt x="59" y="151"/>
                        </a:lnTo>
                        <a:close/>
                        <a:moveTo>
                          <a:pt x="130" y="175"/>
                        </a:moveTo>
                        <a:cubicBezTo>
                          <a:pt x="46" y="175"/>
                          <a:pt x="46" y="175"/>
                          <a:pt x="46" y="175"/>
                        </a:cubicBezTo>
                        <a:cubicBezTo>
                          <a:pt x="45" y="175"/>
                          <a:pt x="44" y="175"/>
                          <a:pt x="44" y="174"/>
                        </a:cubicBezTo>
                        <a:cubicBezTo>
                          <a:pt x="45" y="173"/>
                          <a:pt x="47" y="167"/>
                          <a:pt x="47" y="167"/>
                        </a:cubicBezTo>
                        <a:cubicBezTo>
                          <a:pt x="47" y="167"/>
                          <a:pt x="47" y="167"/>
                          <a:pt x="47" y="167"/>
                        </a:cubicBezTo>
                        <a:cubicBezTo>
                          <a:pt x="47" y="166"/>
                          <a:pt x="48" y="165"/>
                          <a:pt x="49" y="165"/>
                        </a:cubicBezTo>
                        <a:cubicBezTo>
                          <a:pt x="54" y="165"/>
                          <a:pt x="54" y="165"/>
                          <a:pt x="54" y="165"/>
                        </a:cubicBezTo>
                        <a:cubicBezTo>
                          <a:pt x="54" y="165"/>
                          <a:pt x="56" y="161"/>
                          <a:pt x="57" y="159"/>
                        </a:cubicBezTo>
                        <a:cubicBezTo>
                          <a:pt x="59" y="159"/>
                          <a:pt x="68" y="159"/>
                          <a:pt x="68" y="159"/>
                        </a:cubicBezTo>
                        <a:cubicBezTo>
                          <a:pt x="68" y="159"/>
                          <a:pt x="68" y="155"/>
                          <a:pt x="68" y="155"/>
                        </a:cubicBezTo>
                        <a:cubicBezTo>
                          <a:pt x="72" y="155"/>
                          <a:pt x="104" y="155"/>
                          <a:pt x="108" y="155"/>
                        </a:cubicBezTo>
                        <a:cubicBezTo>
                          <a:pt x="108" y="155"/>
                          <a:pt x="108" y="159"/>
                          <a:pt x="108" y="159"/>
                        </a:cubicBezTo>
                        <a:cubicBezTo>
                          <a:pt x="108" y="159"/>
                          <a:pt x="117" y="159"/>
                          <a:pt x="119" y="159"/>
                        </a:cubicBezTo>
                        <a:cubicBezTo>
                          <a:pt x="120" y="161"/>
                          <a:pt x="122" y="165"/>
                          <a:pt x="122" y="165"/>
                        </a:cubicBezTo>
                        <a:cubicBezTo>
                          <a:pt x="127" y="165"/>
                          <a:pt x="127" y="165"/>
                          <a:pt x="127" y="165"/>
                        </a:cubicBezTo>
                        <a:cubicBezTo>
                          <a:pt x="128" y="165"/>
                          <a:pt x="129" y="166"/>
                          <a:pt x="129" y="167"/>
                        </a:cubicBezTo>
                        <a:cubicBezTo>
                          <a:pt x="129" y="167"/>
                          <a:pt x="129" y="167"/>
                          <a:pt x="129" y="167"/>
                        </a:cubicBezTo>
                        <a:cubicBezTo>
                          <a:pt x="129" y="167"/>
                          <a:pt x="131" y="173"/>
                          <a:pt x="132" y="174"/>
                        </a:cubicBezTo>
                        <a:cubicBezTo>
                          <a:pt x="132" y="175"/>
                          <a:pt x="131" y="175"/>
                          <a:pt x="130" y="175"/>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7" name="Freeform 49">
                    <a:extLst>
                      <a:ext uri="{FF2B5EF4-FFF2-40B4-BE49-F238E27FC236}">
                        <a16:creationId xmlns:a16="http://schemas.microsoft.com/office/drawing/2014/main" id="{E67FF15C-B3AA-F74F-A234-743900FBC3CF}"/>
                      </a:ext>
                    </a:extLst>
                  </p:cNvPr>
                  <p:cNvSpPr>
                    <a:spLocks/>
                  </p:cNvSpPr>
                  <p:nvPr/>
                </p:nvSpPr>
                <p:spPr bwMode="auto">
                  <a:xfrm>
                    <a:off x="6142038"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8" name="Freeform 50">
                    <a:extLst>
                      <a:ext uri="{FF2B5EF4-FFF2-40B4-BE49-F238E27FC236}">
                        <a16:creationId xmlns:a16="http://schemas.microsoft.com/office/drawing/2014/main" id="{D259FA60-30D0-D54D-A661-4C3BBE7949DD}"/>
                      </a:ext>
                    </a:extLst>
                  </p:cNvPr>
                  <p:cNvSpPr>
                    <a:spLocks/>
                  </p:cNvSpPr>
                  <p:nvPr/>
                </p:nvSpPr>
                <p:spPr bwMode="auto">
                  <a:xfrm>
                    <a:off x="6188076"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9" name="Freeform 51">
                    <a:extLst>
                      <a:ext uri="{FF2B5EF4-FFF2-40B4-BE49-F238E27FC236}">
                        <a16:creationId xmlns:a16="http://schemas.microsoft.com/office/drawing/2014/main" id="{A3455930-5732-FA46-BC22-DEB43792DF0C}"/>
                      </a:ext>
                    </a:extLst>
                  </p:cNvPr>
                  <p:cNvSpPr>
                    <a:spLocks/>
                  </p:cNvSpPr>
                  <p:nvPr/>
                </p:nvSpPr>
                <p:spPr bwMode="auto">
                  <a:xfrm>
                    <a:off x="6232526"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0" name="Freeform 52">
                    <a:extLst>
                      <a:ext uri="{FF2B5EF4-FFF2-40B4-BE49-F238E27FC236}">
                        <a16:creationId xmlns:a16="http://schemas.microsoft.com/office/drawing/2014/main" id="{F6BBAF6F-A4A1-6F4A-97A6-9B2EDC09E440}"/>
                      </a:ext>
                    </a:extLst>
                  </p:cNvPr>
                  <p:cNvSpPr>
                    <a:spLocks/>
                  </p:cNvSpPr>
                  <p:nvPr/>
                </p:nvSpPr>
                <p:spPr bwMode="auto">
                  <a:xfrm>
                    <a:off x="6278563"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1" name="Freeform 53">
                    <a:extLst>
                      <a:ext uri="{FF2B5EF4-FFF2-40B4-BE49-F238E27FC236}">
                        <a16:creationId xmlns:a16="http://schemas.microsoft.com/office/drawing/2014/main" id="{9A12AA0F-9F02-E54C-B623-24D4352A3C3C}"/>
                      </a:ext>
                    </a:extLst>
                  </p:cNvPr>
                  <p:cNvSpPr>
                    <a:spLocks/>
                  </p:cNvSpPr>
                  <p:nvPr/>
                </p:nvSpPr>
                <p:spPr bwMode="auto">
                  <a:xfrm>
                    <a:off x="6324601"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2" name="Freeform 54">
                    <a:extLst>
                      <a:ext uri="{FF2B5EF4-FFF2-40B4-BE49-F238E27FC236}">
                        <a16:creationId xmlns:a16="http://schemas.microsoft.com/office/drawing/2014/main" id="{632230E7-6B2B-344E-9643-E7742D685DA3}"/>
                      </a:ext>
                    </a:extLst>
                  </p:cNvPr>
                  <p:cNvSpPr>
                    <a:spLocks/>
                  </p:cNvSpPr>
                  <p:nvPr/>
                </p:nvSpPr>
                <p:spPr bwMode="auto">
                  <a:xfrm>
                    <a:off x="6370638" y="3736976"/>
                    <a:ext cx="30163" cy="7938"/>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3" name="Freeform 55">
                    <a:extLst>
                      <a:ext uri="{FF2B5EF4-FFF2-40B4-BE49-F238E27FC236}">
                        <a16:creationId xmlns:a16="http://schemas.microsoft.com/office/drawing/2014/main" id="{3DA984AA-D198-C144-A0EB-4DBEE9882BED}"/>
                      </a:ext>
                    </a:extLst>
                  </p:cNvPr>
                  <p:cNvSpPr>
                    <a:spLocks/>
                  </p:cNvSpPr>
                  <p:nvPr/>
                </p:nvSpPr>
                <p:spPr bwMode="auto">
                  <a:xfrm>
                    <a:off x="6164263"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4" name="Freeform 56">
                    <a:extLst>
                      <a:ext uri="{FF2B5EF4-FFF2-40B4-BE49-F238E27FC236}">
                        <a16:creationId xmlns:a16="http://schemas.microsoft.com/office/drawing/2014/main" id="{D03F73C3-5C22-874C-86FB-C40A23E6339C}"/>
                      </a:ext>
                    </a:extLst>
                  </p:cNvPr>
                  <p:cNvSpPr>
                    <a:spLocks/>
                  </p:cNvSpPr>
                  <p:nvPr/>
                </p:nvSpPr>
                <p:spPr bwMode="auto">
                  <a:xfrm>
                    <a:off x="6210301"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5" name="Freeform 57">
                    <a:extLst>
                      <a:ext uri="{FF2B5EF4-FFF2-40B4-BE49-F238E27FC236}">
                        <a16:creationId xmlns:a16="http://schemas.microsoft.com/office/drawing/2014/main" id="{51F32B82-6060-0D47-8265-C61D890F6863}"/>
                      </a:ext>
                    </a:extLst>
                  </p:cNvPr>
                  <p:cNvSpPr>
                    <a:spLocks/>
                  </p:cNvSpPr>
                  <p:nvPr/>
                </p:nvSpPr>
                <p:spPr bwMode="auto">
                  <a:xfrm>
                    <a:off x="6256338"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6" name="Freeform 58">
                    <a:extLst>
                      <a:ext uri="{FF2B5EF4-FFF2-40B4-BE49-F238E27FC236}">
                        <a16:creationId xmlns:a16="http://schemas.microsoft.com/office/drawing/2014/main" id="{2018D7A7-0A60-CE4C-8440-6195C0F8E153}"/>
                      </a:ext>
                    </a:extLst>
                  </p:cNvPr>
                  <p:cNvSpPr>
                    <a:spLocks/>
                  </p:cNvSpPr>
                  <p:nvPr/>
                </p:nvSpPr>
                <p:spPr bwMode="auto">
                  <a:xfrm>
                    <a:off x="6300788" y="3721101"/>
                    <a:ext cx="31750"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17" name="Freeform 59">
                    <a:extLst>
                      <a:ext uri="{FF2B5EF4-FFF2-40B4-BE49-F238E27FC236}">
                        <a16:creationId xmlns:a16="http://schemas.microsoft.com/office/drawing/2014/main" id="{DE3CE760-AF5B-F14D-B29D-5A487A5343FB}"/>
                      </a:ext>
                    </a:extLst>
                  </p:cNvPr>
                  <p:cNvSpPr>
                    <a:spLocks/>
                  </p:cNvSpPr>
                  <p:nvPr/>
                </p:nvSpPr>
                <p:spPr bwMode="auto">
                  <a:xfrm>
                    <a:off x="6346826" y="3721101"/>
                    <a:ext cx="30163" cy="7938"/>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grpSp>
        </p:grpSp>
        <p:grpSp>
          <p:nvGrpSpPr>
            <p:cNvPr id="29" name="组合 28">
              <a:extLst>
                <a:ext uri="{FF2B5EF4-FFF2-40B4-BE49-F238E27FC236}">
                  <a16:creationId xmlns:a16="http://schemas.microsoft.com/office/drawing/2014/main" id="{75002402-7A41-A546-81F9-4E74E41B757A}"/>
                </a:ext>
              </a:extLst>
            </p:cNvPr>
            <p:cNvGrpSpPr/>
            <p:nvPr/>
          </p:nvGrpSpPr>
          <p:grpSpPr>
            <a:xfrm>
              <a:off x="3430103" y="3734259"/>
              <a:ext cx="940001" cy="940001"/>
              <a:chOff x="4048703" y="3786091"/>
              <a:chExt cx="940001" cy="940001"/>
            </a:xfrm>
          </p:grpSpPr>
          <p:sp>
            <p:nvSpPr>
              <p:cNvPr id="74" name="椭圆 73">
                <a:extLst>
                  <a:ext uri="{FF2B5EF4-FFF2-40B4-BE49-F238E27FC236}">
                    <a16:creationId xmlns:a16="http://schemas.microsoft.com/office/drawing/2014/main" id="{EDD600E1-E31B-5E4C-9A33-B2866922BDE8}"/>
                  </a:ext>
                </a:extLst>
              </p:cNvPr>
              <p:cNvSpPr/>
              <p:nvPr/>
            </p:nvSpPr>
            <p:spPr>
              <a:xfrm>
                <a:off x="4048703" y="3786091"/>
                <a:ext cx="940001" cy="9400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Freeform 18">
                <a:extLst>
                  <a:ext uri="{FF2B5EF4-FFF2-40B4-BE49-F238E27FC236}">
                    <a16:creationId xmlns:a16="http://schemas.microsoft.com/office/drawing/2014/main" id="{A4F475CD-97B2-6340-A710-47185F736557}"/>
                  </a:ext>
                </a:extLst>
              </p:cNvPr>
              <p:cNvSpPr>
                <a:spLocks/>
              </p:cNvSpPr>
              <p:nvPr/>
            </p:nvSpPr>
            <p:spPr bwMode="auto">
              <a:xfrm>
                <a:off x="4327758" y="4029452"/>
                <a:ext cx="381890" cy="365445"/>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grpSp>
          <p:nvGrpSpPr>
            <p:cNvPr id="30" name="组合 29">
              <a:extLst>
                <a:ext uri="{FF2B5EF4-FFF2-40B4-BE49-F238E27FC236}">
                  <a16:creationId xmlns:a16="http://schemas.microsoft.com/office/drawing/2014/main" id="{80BAF083-BDBB-5247-B458-024ED1A9BB00}"/>
                </a:ext>
              </a:extLst>
            </p:cNvPr>
            <p:cNvGrpSpPr/>
            <p:nvPr/>
          </p:nvGrpSpPr>
          <p:grpSpPr>
            <a:xfrm>
              <a:off x="2161100" y="1977800"/>
              <a:ext cx="1655673" cy="1655673"/>
              <a:chOff x="1693338" y="1856194"/>
              <a:chExt cx="1655673" cy="1655673"/>
            </a:xfrm>
          </p:grpSpPr>
          <p:sp>
            <p:nvSpPr>
              <p:cNvPr id="72" name="椭圆 71">
                <a:extLst>
                  <a:ext uri="{FF2B5EF4-FFF2-40B4-BE49-F238E27FC236}">
                    <a16:creationId xmlns:a16="http://schemas.microsoft.com/office/drawing/2014/main" id="{84392ED8-8D95-0C40-9560-65956F027232}"/>
                  </a:ext>
                </a:extLst>
              </p:cNvPr>
              <p:cNvSpPr/>
              <p:nvPr/>
            </p:nvSpPr>
            <p:spPr>
              <a:xfrm>
                <a:off x="1693338" y="1856194"/>
                <a:ext cx="1655673" cy="1655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 name="Freeform 5">
                <a:extLst>
                  <a:ext uri="{FF2B5EF4-FFF2-40B4-BE49-F238E27FC236}">
                    <a16:creationId xmlns:a16="http://schemas.microsoft.com/office/drawing/2014/main" id="{E50F65AC-10F0-4941-8B64-670F0671AD51}"/>
                  </a:ext>
                </a:extLst>
              </p:cNvPr>
              <p:cNvSpPr>
                <a:spLocks noEditPoints="1"/>
              </p:cNvSpPr>
              <p:nvPr/>
            </p:nvSpPr>
            <p:spPr bwMode="auto">
              <a:xfrm>
                <a:off x="2038466" y="2262125"/>
                <a:ext cx="965415" cy="862840"/>
              </a:xfrm>
              <a:custGeom>
                <a:avLst/>
                <a:gdLst>
                  <a:gd name="T0" fmla="*/ 200 w 200"/>
                  <a:gd name="T1" fmla="*/ 62 h 178"/>
                  <a:gd name="T2" fmla="*/ 176 w 200"/>
                  <a:gd name="T3" fmla="*/ 39 h 178"/>
                  <a:gd name="T4" fmla="*/ 171 w 200"/>
                  <a:gd name="T5" fmla="*/ 39 h 178"/>
                  <a:gd name="T6" fmla="*/ 171 w 200"/>
                  <a:gd name="T7" fmla="*/ 38 h 178"/>
                  <a:gd name="T8" fmla="*/ 135 w 200"/>
                  <a:gd name="T9" fmla="*/ 3 h 178"/>
                  <a:gd name="T10" fmla="*/ 106 w 200"/>
                  <a:gd name="T11" fmla="*/ 16 h 178"/>
                  <a:gd name="T12" fmla="*/ 70 w 200"/>
                  <a:gd name="T13" fmla="*/ 0 h 178"/>
                  <a:gd name="T14" fmla="*/ 24 w 200"/>
                  <a:gd name="T15" fmla="*/ 45 h 178"/>
                  <a:gd name="T16" fmla="*/ 26 w 200"/>
                  <a:gd name="T17" fmla="*/ 59 h 178"/>
                  <a:gd name="T18" fmla="*/ 0 w 200"/>
                  <a:gd name="T19" fmla="*/ 89 h 178"/>
                  <a:gd name="T20" fmla="*/ 31 w 200"/>
                  <a:gd name="T21" fmla="*/ 119 h 178"/>
                  <a:gd name="T22" fmla="*/ 43 w 200"/>
                  <a:gd name="T23" fmla="*/ 117 h 178"/>
                  <a:gd name="T24" fmla="*/ 60 w 200"/>
                  <a:gd name="T25" fmla="*/ 133 h 178"/>
                  <a:gd name="T26" fmla="*/ 61 w 200"/>
                  <a:gd name="T27" fmla="*/ 133 h 178"/>
                  <a:gd name="T28" fmla="*/ 73 w 200"/>
                  <a:gd name="T29" fmla="*/ 143 h 178"/>
                  <a:gd name="T30" fmla="*/ 84 w 200"/>
                  <a:gd name="T31" fmla="*/ 131 h 178"/>
                  <a:gd name="T32" fmla="*/ 77 w 200"/>
                  <a:gd name="T33" fmla="*/ 122 h 178"/>
                  <a:gd name="T34" fmla="*/ 78 w 200"/>
                  <a:gd name="T35" fmla="*/ 116 h 178"/>
                  <a:gd name="T36" fmla="*/ 78 w 200"/>
                  <a:gd name="T37" fmla="*/ 115 h 178"/>
                  <a:gd name="T38" fmla="*/ 88 w 200"/>
                  <a:gd name="T39" fmla="*/ 117 h 178"/>
                  <a:gd name="T40" fmla="*/ 92 w 200"/>
                  <a:gd name="T41" fmla="*/ 117 h 178"/>
                  <a:gd name="T42" fmla="*/ 97 w 200"/>
                  <a:gd name="T43" fmla="*/ 131 h 178"/>
                  <a:gd name="T44" fmla="*/ 89 w 200"/>
                  <a:gd name="T45" fmla="*/ 141 h 178"/>
                  <a:gd name="T46" fmla="*/ 99 w 200"/>
                  <a:gd name="T47" fmla="*/ 151 h 178"/>
                  <a:gd name="T48" fmla="*/ 109 w 200"/>
                  <a:gd name="T49" fmla="*/ 140 h 178"/>
                  <a:gd name="T50" fmla="*/ 109 w 200"/>
                  <a:gd name="T51" fmla="*/ 139 h 178"/>
                  <a:gd name="T52" fmla="*/ 117 w 200"/>
                  <a:gd name="T53" fmla="*/ 140 h 178"/>
                  <a:gd name="T54" fmla="*/ 142 w 200"/>
                  <a:gd name="T55" fmla="*/ 116 h 178"/>
                  <a:gd name="T56" fmla="*/ 152 w 200"/>
                  <a:gd name="T57" fmla="*/ 117 h 178"/>
                  <a:gd name="T58" fmla="*/ 177 w 200"/>
                  <a:gd name="T59" fmla="*/ 93 h 178"/>
                  <a:gd name="T60" fmla="*/ 175 w 200"/>
                  <a:gd name="T61" fmla="*/ 84 h 178"/>
                  <a:gd name="T62" fmla="*/ 176 w 200"/>
                  <a:gd name="T63" fmla="*/ 84 h 178"/>
                  <a:gd name="T64" fmla="*/ 200 w 200"/>
                  <a:gd name="T65" fmla="*/ 62 h 178"/>
                  <a:gd name="T66" fmla="*/ 117 w 200"/>
                  <a:gd name="T67" fmla="*/ 147 h 178"/>
                  <a:gd name="T68" fmla="*/ 120 w 200"/>
                  <a:gd name="T69" fmla="*/ 145 h 178"/>
                  <a:gd name="T70" fmla="*/ 117 w 200"/>
                  <a:gd name="T71" fmla="*/ 143 h 178"/>
                  <a:gd name="T72" fmla="*/ 114 w 200"/>
                  <a:gd name="T73" fmla="*/ 145 h 178"/>
                  <a:gd name="T74" fmla="*/ 117 w 200"/>
                  <a:gd name="T75" fmla="*/ 147 h 178"/>
                  <a:gd name="T76" fmla="*/ 116 w 200"/>
                  <a:gd name="T77" fmla="*/ 168 h 178"/>
                  <a:gd name="T78" fmla="*/ 111 w 200"/>
                  <a:gd name="T79" fmla="*/ 173 h 178"/>
                  <a:gd name="T80" fmla="*/ 117 w 200"/>
                  <a:gd name="T81" fmla="*/ 178 h 178"/>
                  <a:gd name="T82" fmla="*/ 122 w 200"/>
                  <a:gd name="T83" fmla="*/ 173 h 178"/>
                  <a:gd name="T84" fmla="*/ 116 w 200"/>
                  <a:gd name="T85" fmla="*/ 168 h 178"/>
                  <a:gd name="T86" fmla="*/ 116 w 200"/>
                  <a:gd name="T87" fmla="*/ 155 h 178"/>
                  <a:gd name="T88" fmla="*/ 111 w 200"/>
                  <a:gd name="T89" fmla="*/ 150 h 178"/>
                  <a:gd name="T90" fmla="*/ 106 w 200"/>
                  <a:gd name="T91" fmla="*/ 155 h 178"/>
                  <a:gd name="T92" fmla="*/ 111 w 200"/>
                  <a:gd name="T93" fmla="*/ 160 h 178"/>
                  <a:gd name="T94" fmla="*/ 116 w 200"/>
                  <a:gd name="T95" fmla="*/ 155 h 178"/>
                  <a:gd name="T96" fmla="*/ 97 w 200"/>
                  <a:gd name="T97" fmla="*/ 156 h 178"/>
                  <a:gd name="T98" fmla="*/ 89 w 200"/>
                  <a:gd name="T99" fmla="*/ 164 h 178"/>
                  <a:gd name="T100" fmla="*/ 98 w 200"/>
                  <a:gd name="T101" fmla="*/ 172 h 178"/>
                  <a:gd name="T102" fmla="*/ 106 w 200"/>
                  <a:gd name="T103" fmla="*/ 163 h 178"/>
                  <a:gd name="T104" fmla="*/ 97 w 200"/>
                  <a:gd name="T105"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178">
                    <a:moveTo>
                      <a:pt x="200" y="62"/>
                    </a:moveTo>
                    <a:cubicBezTo>
                      <a:pt x="200" y="49"/>
                      <a:pt x="189" y="39"/>
                      <a:pt x="176" y="39"/>
                    </a:cubicBezTo>
                    <a:cubicBezTo>
                      <a:pt x="174" y="39"/>
                      <a:pt x="172" y="39"/>
                      <a:pt x="171" y="39"/>
                    </a:cubicBezTo>
                    <a:cubicBezTo>
                      <a:pt x="171" y="39"/>
                      <a:pt x="171" y="38"/>
                      <a:pt x="171" y="38"/>
                    </a:cubicBezTo>
                    <a:cubicBezTo>
                      <a:pt x="171" y="18"/>
                      <a:pt x="155" y="3"/>
                      <a:pt x="135" y="3"/>
                    </a:cubicBezTo>
                    <a:cubicBezTo>
                      <a:pt x="123" y="3"/>
                      <a:pt x="113" y="8"/>
                      <a:pt x="106" y="16"/>
                    </a:cubicBezTo>
                    <a:cubicBezTo>
                      <a:pt x="98" y="6"/>
                      <a:pt x="85" y="0"/>
                      <a:pt x="70" y="0"/>
                    </a:cubicBezTo>
                    <a:cubicBezTo>
                      <a:pt x="45" y="0"/>
                      <a:pt x="24" y="20"/>
                      <a:pt x="24" y="45"/>
                    </a:cubicBezTo>
                    <a:cubicBezTo>
                      <a:pt x="24" y="50"/>
                      <a:pt x="25" y="55"/>
                      <a:pt x="26" y="59"/>
                    </a:cubicBezTo>
                    <a:cubicBezTo>
                      <a:pt x="11" y="62"/>
                      <a:pt x="0" y="74"/>
                      <a:pt x="0" y="89"/>
                    </a:cubicBezTo>
                    <a:cubicBezTo>
                      <a:pt x="0" y="106"/>
                      <a:pt x="14" y="119"/>
                      <a:pt x="31" y="119"/>
                    </a:cubicBezTo>
                    <a:cubicBezTo>
                      <a:pt x="36" y="119"/>
                      <a:pt x="39" y="119"/>
                      <a:pt x="43" y="117"/>
                    </a:cubicBezTo>
                    <a:cubicBezTo>
                      <a:pt x="44" y="126"/>
                      <a:pt x="51" y="133"/>
                      <a:pt x="60" y="133"/>
                    </a:cubicBezTo>
                    <a:cubicBezTo>
                      <a:pt x="61" y="133"/>
                      <a:pt x="61" y="133"/>
                      <a:pt x="61" y="133"/>
                    </a:cubicBezTo>
                    <a:cubicBezTo>
                      <a:pt x="62" y="138"/>
                      <a:pt x="67" y="143"/>
                      <a:pt x="73" y="143"/>
                    </a:cubicBezTo>
                    <a:cubicBezTo>
                      <a:pt x="79" y="143"/>
                      <a:pt x="84" y="137"/>
                      <a:pt x="84" y="131"/>
                    </a:cubicBezTo>
                    <a:cubicBezTo>
                      <a:pt x="84" y="127"/>
                      <a:pt x="81" y="123"/>
                      <a:pt x="77" y="122"/>
                    </a:cubicBezTo>
                    <a:cubicBezTo>
                      <a:pt x="78" y="120"/>
                      <a:pt x="78" y="118"/>
                      <a:pt x="78" y="116"/>
                    </a:cubicBezTo>
                    <a:cubicBezTo>
                      <a:pt x="78" y="115"/>
                      <a:pt x="78" y="115"/>
                      <a:pt x="78" y="115"/>
                    </a:cubicBezTo>
                    <a:cubicBezTo>
                      <a:pt x="81" y="116"/>
                      <a:pt x="84" y="117"/>
                      <a:pt x="88" y="117"/>
                    </a:cubicBezTo>
                    <a:cubicBezTo>
                      <a:pt x="89" y="117"/>
                      <a:pt x="90" y="117"/>
                      <a:pt x="92" y="117"/>
                    </a:cubicBezTo>
                    <a:cubicBezTo>
                      <a:pt x="92" y="122"/>
                      <a:pt x="94" y="127"/>
                      <a:pt x="97" y="131"/>
                    </a:cubicBezTo>
                    <a:cubicBezTo>
                      <a:pt x="92" y="132"/>
                      <a:pt x="88" y="136"/>
                      <a:pt x="89" y="141"/>
                    </a:cubicBezTo>
                    <a:cubicBezTo>
                      <a:pt x="89" y="146"/>
                      <a:pt x="93" y="151"/>
                      <a:pt x="99" y="151"/>
                    </a:cubicBezTo>
                    <a:cubicBezTo>
                      <a:pt x="105" y="150"/>
                      <a:pt x="109" y="146"/>
                      <a:pt x="109" y="140"/>
                    </a:cubicBezTo>
                    <a:cubicBezTo>
                      <a:pt x="109" y="140"/>
                      <a:pt x="109" y="139"/>
                      <a:pt x="109" y="139"/>
                    </a:cubicBezTo>
                    <a:cubicBezTo>
                      <a:pt x="111" y="140"/>
                      <a:pt x="114" y="140"/>
                      <a:pt x="117" y="140"/>
                    </a:cubicBezTo>
                    <a:cubicBezTo>
                      <a:pt x="131" y="140"/>
                      <a:pt x="142" y="129"/>
                      <a:pt x="142" y="116"/>
                    </a:cubicBezTo>
                    <a:cubicBezTo>
                      <a:pt x="145" y="117"/>
                      <a:pt x="148" y="117"/>
                      <a:pt x="152" y="117"/>
                    </a:cubicBezTo>
                    <a:cubicBezTo>
                      <a:pt x="166" y="117"/>
                      <a:pt x="177" y="106"/>
                      <a:pt x="177" y="93"/>
                    </a:cubicBezTo>
                    <a:cubicBezTo>
                      <a:pt x="177" y="90"/>
                      <a:pt x="176" y="87"/>
                      <a:pt x="175" y="84"/>
                    </a:cubicBezTo>
                    <a:cubicBezTo>
                      <a:pt x="176" y="84"/>
                      <a:pt x="176" y="84"/>
                      <a:pt x="176" y="84"/>
                    </a:cubicBezTo>
                    <a:cubicBezTo>
                      <a:pt x="189" y="84"/>
                      <a:pt x="200" y="74"/>
                      <a:pt x="200" y="62"/>
                    </a:cubicBezTo>
                    <a:close/>
                    <a:moveTo>
                      <a:pt x="117" y="147"/>
                    </a:moveTo>
                    <a:cubicBezTo>
                      <a:pt x="119" y="147"/>
                      <a:pt x="120" y="146"/>
                      <a:pt x="120" y="145"/>
                    </a:cubicBezTo>
                    <a:cubicBezTo>
                      <a:pt x="120" y="144"/>
                      <a:pt x="118" y="142"/>
                      <a:pt x="117" y="143"/>
                    </a:cubicBezTo>
                    <a:cubicBezTo>
                      <a:pt x="116" y="143"/>
                      <a:pt x="114" y="144"/>
                      <a:pt x="114" y="145"/>
                    </a:cubicBezTo>
                    <a:cubicBezTo>
                      <a:pt x="115" y="146"/>
                      <a:pt x="116" y="148"/>
                      <a:pt x="117" y="147"/>
                    </a:cubicBezTo>
                    <a:close/>
                    <a:moveTo>
                      <a:pt x="116" y="168"/>
                    </a:moveTo>
                    <a:cubicBezTo>
                      <a:pt x="113" y="168"/>
                      <a:pt x="111" y="170"/>
                      <a:pt x="111" y="173"/>
                    </a:cubicBezTo>
                    <a:cubicBezTo>
                      <a:pt x="111" y="176"/>
                      <a:pt x="114" y="178"/>
                      <a:pt x="117" y="178"/>
                    </a:cubicBezTo>
                    <a:cubicBezTo>
                      <a:pt x="120" y="178"/>
                      <a:pt x="122" y="175"/>
                      <a:pt x="122" y="173"/>
                    </a:cubicBezTo>
                    <a:cubicBezTo>
                      <a:pt x="122" y="170"/>
                      <a:pt x="119" y="167"/>
                      <a:pt x="116" y="168"/>
                    </a:cubicBezTo>
                    <a:close/>
                    <a:moveTo>
                      <a:pt x="116" y="155"/>
                    </a:moveTo>
                    <a:cubicBezTo>
                      <a:pt x="116" y="152"/>
                      <a:pt x="114" y="150"/>
                      <a:pt x="111" y="150"/>
                    </a:cubicBezTo>
                    <a:cubicBezTo>
                      <a:pt x="108" y="150"/>
                      <a:pt x="106" y="152"/>
                      <a:pt x="106" y="155"/>
                    </a:cubicBezTo>
                    <a:cubicBezTo>
                      <a:pt x="106" y="158"/>
                      <a:pt x="108" y="161"/>
                      <a:pt x="111" y="160"/>
                    </a:cubicBezTo>
                    <a:cubicBezTo>
                      <a:pt x="114" y="160"/>
                      <a:pt x="117" y="158"/>
                      <a:pt x="116" y="155"/>
                    </a:cubicBezTo>
                    <a:close/>
                    <a:moveTo>
                      <a:pt x="97" y="156"/>
                    </a:moveTo>
                    <a:cubicBezTo>
                      <a:pt x="92" y="156"/>
                      <a:pt x="89" y="159"/>
                      <a:pt x="89" y="164"/>
                    </a:cubicBezTo>
                    <a:cubicBezTo>
                      <a:pt x="89" y="168"/>
                      <a:pt x="93" y="172"/>
                      <a:pt x="98" y="172"/>
                    </a:cubicBezTo>
                    <a:cubicBezTo>
                      <a:pt x="102" y="172"/>
                      <a:pt x="106" y="168"/>
                      <a:pt x="106" y="163"/>
                    </a:cubicBezTo>
                    <a:cubicBezTo>
                      <a:pt x="106" y="159"/>
                      <a:pt x="102" y="155"/>
                      <a:pt x="97" y="156"/>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grpSp>
          <p:nvGrpSpPr>
            <p:cNvPr id="31" name="组合 30">
              <a:extLst>
                <a:ext uri="{FF2B5EF4-FFF2-40B4-BE49-F238E27FC236}">
                  <a16:creationId xmlns:a16="http://schemas.microsoft.com/office/drawing/2014/main" id="{4CC4BA47-364C-E54E-837C-5F92A041E399}"/>
                </a:ext>
              </a:extLst>
            </p:cNvPr>
            <p:cNvGrpSpPr/>
            <p:nvPr/>
          </p:nvGrpSpPr>
          <p:grpSpPr>
            <a:xfrm>
              <a:off x="4344596" y="2481320"/>
              <a:ext cx="996661" cy="996661"/>
              <a:chOff x="5323937" y="1118720"/>
              <a:chExt cx="996661" cy="996661"/>
            </a:xfrm>
          </p:grpSpPr>
          <p:sp>
            <p:nvSpPr>
              <p:cNvPr id="68" name="椭圆 67">
                <a:extLst>
                  <a:ext uri="{FF2B5EF4-FFF2-40B4-BE49-F238E27FC236}">
                    <a16:creationId xmlns:a16="http://schemas.microsoft.com/office/drawing/2014/main" id="{49638CF1-3AF2-8C46-979E-DCA30BEA38CF}"/>
                  </a:ext>
                </a:extLst>
              </p:cNvPr>
              <p:cNvSpPr/>
              <p:nvPr/>
            </p:nvSpPr>
            <p:spPr>
              <a:xfrm>
                <a:off x="5323937" y="1118720"/>
                <a:ext cx="996661" cy="9966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9" name="组合 68">
                <a:extLst>
                  <a:ext uri="{FF2B5EF4-FFF2-40B4-BE49-F238E27FC236}">
                    <a16:creationId xmlns:a16="http://schemas.microsoft.com/office/drawing/2014/main" id="{A39FCA0D-1207-5D4C-80F4-9D9156B74598}"/>
                  </a:ext>
                </a:extLst>
              </p:cNvPr>
              <p:cNvGrpSpPr/>
              <p:nvPr/>
            </p:nvGrpSpPr>
            <p:grpSpPr>
              <a:xfrm>
                <a:off x="5585865" y="1348310"/>
                <a:ext cx="499202" cy="469980"/>
                <a:chOff x="5772150" y="3287231"/>
                <a:chExt cx="650876" cy="612775"/>
              </a:xfrm>
            </p:grpSpPr>
            <p:sp>
              <p:nvSpPr>
                <p:cNvPr id="70" name="Freeform 13">
                  <a:extLst>
                    <a:ext uri="{FF2B5EF4-FFF2-40B4-BE49-F238E27FC236}">
                      <a16:creationId xmlns:a16="http://schemas.microsoft.com/office/drawing/2014/main" id="{B51ADCAF-DF94-E843-B3BF-A961D77C73C7}"/>
                    </a:ext>
                  </a:extLst>
                </p:cNvPr>
                <p:cNvSpPr>
                  <a:spLocks noEditPoints="1"/>
                </p:cNvSpPr>
                <p:nvPr/>
              </p:nvSpPr>
              <p:spPr bwMode="auto">
                <a:xfrm>
                  <a:off x="5772150" y="3360256"/>
                  <a:ext cx="536576" cy="539750"/>
                </a:xfrm>
                <a:custGeom>
                  <a:avLst/>
                  <a:gdLst>
                    <a:gd name="T0" fmla="*/ 0 w 140"/>
                    <a:gd name="T1" fmla="*/ 115 h 141"/>
                    <a:gd name="T2" fmla="*/ 25 w 140"/>
                    <a:gd name="T3" fmla="*/ 130 h 141"/>
                    <a:gd name="T4" fmla="*/ 10 w 140"/>
                    <a:gd name="T5" fmla="*/ 60 h 141"/>
                    <a:gd name="T6" fmla="*/ 0 w 140"/>
                    <a:gd name="T7" fmla="*/ 81 h 141"/>
                    <a:gd name="T8" fmla="*/ 10 w 140"/>
                    <a:gd name="T9" fmla="*/ 60 h 141"/>
                    <a:gd name="T10" fmla="*/ 10 w 140"/>
                    <a:gd name="T11" fmla="*/ 26 h 141"/>
                    <a:gd name="T12" fmla="*/ 25 w 140"/>
                    <a:gd name="T13" fmla="*/ 0 h 141"/>
                    <a:gd name="T14" fmla="*/ 10 w 140"/>
                    <a:gd name="T15" fmla="*/ 87 h 141"/>
                    <a:gd name="T16" fmla="*/ 0 w 140"/>
                    <a:gd name="T17" fmla="*/ 108 h 141"/>
                    <a:gd name="T18" fmla="*/ 10 w 140"/>
                    <a:gd name="T19" fmla="*/ 87 h 141"/>
                    <a:gd name="T20" fmla="*/ 0 w 140"/>
                    <a:gd name="T21" fmla="*/ 33 h 141"/>
                    <a:gd name="T22" fmla="*/ 10 w 140"/>
                    <a:gd name="T23" fmla="*/ 54 h 141"/>
                    <a:gd name="T24" fmla="*/ 140 w 140"/>
                    <a:gd name="T25" fmla="*/ 42 h 141"/>
                    <a:gd name="T26" fmla="*/ 140 w 140"/>
                    <a:gd name="T27" fmla="*/ 54 h 141"/>
                    <a:gd name="T28" fmla="*/ 107 w 140"/>
                    <a:gd name="T29" fmla="*/ 9 h 141"/>
                    <a:gd name="T30" fmla="*/ 87 w 140"/>
                    <a:gd name="T31" fmla="*/ 0 h 141"/>
                    <a:gd name="T32" fmla="*/ 105 w 140"/>
                    <a:gd name="T33" fmla="*/ 10 h 141"/>
                    <a:gd name="T34" fmla="*/ 32 w 140"/>
                    <a:gd name="T35" fmla="*/ 141 h 141"/>
                    <a:gd name="T36" fmla="*/ 53 w 140"/>
                    <a:gd name="T37" fmla="*/ 131 h 141"/>
                    <a:gd name="T38" fmla="*/ 32 w 140"/>
                    <a:gd name="T39" fmla="*/ 141 h 141"/>
                    <a:gd name="T40" fmla="*/ 140 w 140"/>
                    <a:gd name="T41" fmla="*/ 108 h 141"/>
                    <a:gd name="T42" fmla="*/ 130 w 140"/>
                    <a:gd name="T43" fmla="*/ 87 h 141"/>
                    <a:gd name="T44" fmla="*/ 115 w 140"/>
                    <a:gd name="T45" fmla="*/ 130 h 141"/>
                    <a:gd name="T46" fmla="*/ 140 w 140"/>
                    <a:gd name="T47" fmla="*/ 115 h 141"/>
                    <a:gd name="T48" fmla="*/ 115 w 140"/>
                    <a:gd name="T49" fmla="*/ 130 h 141"/>
                    <a:gd name="T50" fmla="*/ 130 w 140"/>
                    <a:gd name="T51" fmla="*/ 81 h 141"/>
                    <a:gd name="T52" fmla="*/ 140 w 140"/>
                    <a:gd name="T53" fmla="*/ 60 h 141"/>
                    <a:gd name="T54" fmla="*/ 32 w 140"/>
                    <a:gd name="T55" fmla="*/ 10 h 141"/>
                    <a:gd name="T56" fmla="*/ 53 w 140"/>
                    <a:gd name="T57" fmla="*/ 0 h 141"/>
                    <a:gd name="T58" fmla="*/ 32 w 140"/>
                    <a:gd name="T59" fmla="*/ 10 h 141"/>
                    <a:gd name="T60" fmla="*/ 80 w 140"/>
                    <a:gd name="T61" fmla="*/ 10 h 141"/>
                    <a:gd name="T62" fmla="*/ 60 w 140"/>
                    <a:gd name="T63" fmla="*/ 0 h 141"/>
                    <a:gd name="T64" fmla="*/ 60 w 140"/>
                    <a:gd name="T65" fmla="*/ 141 h 141"/>
                    <a:gd name="T66" fmla="*/ 80 w 140"/>
                    <a:gd name="T67" fmla="*/ 131 h 141"/>
                    <a:gd name="T68" fmla="*/ 60 w 140"/>
                    <a:gd name="T69" fmla="*/ 141 h 141"/>
                    <a:gd name="T70" fmla="*/ 107 w 140"/>
                    <a:gd name="T71" fmla="*/ 141 h 141"/>
                    <a:gd name="T72" fmla="*/ 87 w 140"/>
                    <a:gd name="T73" fmla="*/ 1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1">
                      <a:moveTo>
                        <a:pt x="10" y="115"/>
                      </a:moveTo>
                      <a:cubicBezTo>
                        <a:pt x="0" y="115"/>
                        <a:pt x="0" y="115"/>
                        <a:pt x="0" y="115"/>
                      </a:cubicBezTo>
                      <a:cubicBezTo>
                        <a:pt x="0" y="129"/>
                        <a:pt x="11" y="140"/>
                        <a:pt x="25" y="140"/>
                      </a:cubicBezTo>
                      <a:cubicBezTo>
                        <a:pt x="25" y="130"/>
                        <a:pt x="25" y="130"/>
                        <a:pt x="25" y="130"/>
                      </a:cubicBezTo>
                      <a:cubicBezTo>
                        <a:pt x="17" y="130"/>
                        <a:pt x="10" y="124"/>
                        <a:pt x="10" y="115"/>
                      </a:cubicBezTo>
                      <a:close/>
                      <a:moveTo>
                        <a:pt x="10" y="60"/>
                      </a:moveTo>
                      <a:cubicBezTo>
                        <a:pt x="0" y="60"/>
                        <a:pt x="0" y="60"/>
                        <a:pt x="0" y="60"/>
                      </a:cubicBezTo>
                      <a:cubicBezTo>
                        <a:pt x="0" y="81"/>
                        <a:pt x="0" y="81"/>
                        <a:pt x="0" y="81"/>
                      </a:cubicBezTo>
                      <a:cubicBezTo>
                        <a:pt x="10" y="81"/>
                        <a:pt x="10" y="81"/>
                        <a:pt x="10" y="81"/>
                      </a:cubicBezTo>
                      <a:lnTo>
                        <a:pt x="10" y="60"/>
                      </a:lnTo>
                      <a:close/>
                      <a:moveTo>
                        <a:pt x="0" y="26"/>
                      </a:moveTo>
                      <a:cubicBezTo>
                        <a:pt x="10" y="26"/>
                        <a:pt x="10" y="26"/>
                        <a:pt x="10" y="26"/>
                      </a:cubicBezTo>
                      <a:cubicBezTo>
                        <a:pt x="10" y="17"/>
                        <a:pt x="17" y="10"/>
                        <a:pt x="25" y="10"/>
                      </a:cubicBezTo>
                      <a:cubicBezTo>
                        <a:pt x="25" y="0"/>
                        <a:pt x="25" y="0"/>
                        <a:pt x="25" y="0"/>
                      </a:cubicBezTo>
                      <a:cubicBezTo>
                        <a:pt x="11" y="0"/>
                        <a:pt x="0" y="12"/>
                        <a:pt x="0" y="26"/>
                      </a:cubicBezTo>
                      <a:close/>
                      <a:moveTo>
                        <a:pt x="10" y="87"/>
                      </a:moveTo>
                      <a:cubicBezTo>
                        <a:pt x="0" y="87"/>
                        <a:pt x="0" y="87"/>
                        <a:pt x="0" y="87"/>
                      </a:cubicBezTo>
                      <a:cubicBezTo>
                        <a:pt x="0" y="108"/>
                        <a:pt x="0" y="108"/>
                        <a:pt x="0" y="108"/>
                      </a:cubicBezTo>
                      <a:cubicBezTo>
                        <a:pt x="10" y="108"/>
                        <a:pt x="10" y="108"/>
                        <a:pt x="10" y="108"/>
                      </a:cubicBezTo>
                      <a:lnTo>
                        <a:pt x="10" y="87"/>
                      </a:lnTo>
                      <a:close/>
                      <a:moveTo>
                        <a:pt x="10" y="33"/>
                      </a:moveTo>
                      <a:cubicBezTo>
                        <a:pt x="0" y="33"/>
                        <a:pt x="0" y="33"/>
                        <a:pt x="0" y="33"/>
                      </a:cubicBezTo>
                      <a:cubicBezTo>
                        <a:pt x="0" y="54"/>
                        <a:pt x="0" y="54"/>
                        <a:pt x="0" y="54"/>
                      </a:cubicBezTo>
                      <a:cubicBezTo>
                        <a:pt x="10" y="54"/>
                        <a:pt x="10" y="54"/>
                        <a:pt x="10" y="54"/>
                      </a:cubicBezTo>
                      <a:lnTo>
                        <a:pt x="10" y="33"/>
                      </a:lnTo>
                      <a:close/>
                      <a:moveTo>
                        <a:pt x="140" y="42"/>
                      </a:moveTo>
                      <a:cubicBezTo>
                        <a:pt x="137" y="46"/>
                        <a:pt x="135" y="50"/>
                        <a:pt x="132" y="54"/>
                      </a:cubicBezTo>
                      <a:cubicBezTo>
                        <a:pt x="140" y="54"/>
                        <a:pt x="140" y="54"/>
                        <a:pt x="140" y="54"/>
                      </a:cubicBezTo>
                      <a:lnTo>
                        <a:pt x="140" y="42"/>
                      </a:lnTo>
                      <a:close/>
                      <a:moveTo>
                        <a:pt x="107" y="9"/>
                      </a:moveTo>
                      <a:cubicBezTo>
                        <a:pt x="107" y="0"/>
                        <a:pt x="107" y="0"/>
                        <a:pt x="107" y="0"/>
                      </a:cubicBezTo>
                      <a:cubicBezTo>
                        <a:pt x="87" y="0"/>
                        <a:pt x="87" y="0"/>
                        <a:pt x="87" y="0"/>
                      </a:cubicBezTo>
                      <a:cubicBezTo>
                        <a:pt x="87" y="10"/>
                        <a:pt x="87" y="10"/>
                        <a:pt x="87" y="10"/>
                      </a:cubicBezTo>
                      <a:cubicBezTo>
                        <a:pt x="105" y="10"/>
                        <a:pt x="105" y="10"/>
                        <a:pt x="105" y="10"/>
                      </a:cubicBezTo>
                      <a:cubicBezTo>
                        <a:pt x="106" y="10"/>
                        <a:pt x="106" y="9"/>
                        <a:pt x="107" y="9"/>
                      </a:cubicBezTo>
                      <a:close/>
                      <a:moveTo>
                        <a:pt x="32" y="141"/>
                      </a:moveTo>
                      <a:cubicBezTo>
                        <a:pt x="53" y="141"/>
                        <a:pt x="53" y="141"/>
                        <a:pt x="53" y="141"/>
                      </a:cubicBezTo>
                      <a:cubicBezTo>
                        <a:pt x="53" y="131"/>
                        <a:pt x="53" y="131"/>
                        <a:pt x="53" y="131"/>
                      </a:cubicBezTo>
                      <a:cubicBezTo>
                        <a:pt x="32" y="131"/>
                        <a:pt x="32" y="131"/>
                        <a:pt x="32" y="131"/>
                      </a:cubicBezTo>
                      <a:lnTo>
                        <a:pt x="32" y="141"/>
                      </a:lnTo>
                      <a:close/>
                      <a:moveTo>
                        <a:pt x="130" y="108"/>
                      </a:moveTo>
                      <a:cubicBezTo>
                        <a:pt x="140" y="108"/>
                        <a:pt x="140" y="108"/>
                        <a:pt x="140" y="108"/>
                      </a:cubicBezTo>
                      <a:cubicBezTo>
                        <a:pt x="140" y="87"/>
                        <a:pt x="140" y="87"/>
                        <a:pt x="140" y="87"/>
                      </a:cubicBezTo>
                      <a:cubicBezTo>
                        <a:pt x="130" y="87"/>
                        <a:pt x="130" y="87"/>
                        <a:pt x="130" y="87"/>
                      </a:cubicBezTo>
                      <a:lnTo>
                        <a:pt x="130" y="108"/>
                      </a:lnTo>
                      <a:close/>
                      <a:moveTo>
                        <a:pt x="115" y="130"/>
                      </a:moveTo>
                      <a:cubicBezTo>
                        <a:pt x="115" y="140"/>
                        <a:pt x="115" y="140"/>
                        <a:pt x="115" y="140"/>
                      </a:cubicBezTo>
                      <a:cubicBezTo>
                        <a:pt x="129" y="140"/>
                        <a:pt x="140" y="129"/>
                        <a:pt x="140" y="115"/>
                      </a:cubicBezTo>
                      <a:cubicBezTo>
                        <a:pt x="130" y="115"/>
                        <a:pt x="130" y="115"/>
                        <a:pt x="130" y="115"/>
                      </a:cubicBezTo>
                      <a:cubicBezTo>
                        <a:pt x="130" y="124"/>
                        <a:pt x="123" y="130"/>
                        <a:pt x="115" y="130"/>
                      </a:cubicBezTo>
                      <a:close/>
                      <a:moveTo>
                        <a:pt x="130" y="60"/>
                      </a:moveTo>
                      <a:cubicBezTo>
                        <a:pt x="130" y="81"/>
                        <a:pt x="130" y="81"/>
                        <a:pt x="130" y="81"/>
                      </a:cubicBezTo>
                      <a:cubicBezTo>
                        <a:pt x="140" y="81"/>
                        <a:pt x="140" y="81"/>
                        <a:pt x="140" y="81"/>
                      </a:cubicBezTo>
                      <a:cubicBezTo>
                        <a:pt x="140" y="60"/>
                        <a:pt x="140" y="60"/>
                        <a:pt x="140" y="60"/>
                      </a:cubicBezTo>
                      <a:lnTo>
                        <a:pt x="130" y="60"/>
                      </a:lnTo>
                      <a:close/>
                      <a:moveTo>
                        <a:pt x="32" y="10"/>
                      </a:moveTo>
                      <a:cubicBezTo>
                        <a:pt x="53" y="10"/>
                        <a:pt x="53" y="10"/>
                        <a:pt x="53" y="10"/>
                      </a:cubicBezTo>
                      <a:cubicBezTo>
                        <a:pt x="53" y="0"/>
                        <a:pt x="53" y="0"/>
                        <a:pt x="53" y="0"/>
                      </a:cubicBezTo>
                      <a:cubicBezTo>
                        <a:pt x="32" y="0"/>
                        <a:pt x="32" y="0"/>
                        <a:pt x="32" y="0"/>
                      </a:cubicBezTo>
                      <a:lnTo>
                        <a:pt x="32" y="10"/>
                      </a:lnTo>
                      <a:close/>
                      <a:moveTo>
                        <a:pt x="60" y="10"/>
                      </a:moveTo>
                      <a:cubicBezTo>
                        <a:pt x="80" y="10"/>
                        <a:pt x="80" y="10"/>
                        <a:pt x="80" y="10"/>
                      </a:cubicBezTo>
                      <a:cubicBezTo>
                        <a:pt x="80" y="0"/>
                        <a:pt x="80" y="0"/>
                        <a:pt x="80" y="0"/>
                      </a:cubicBezTo>
                      <a:cubicBezTo>
                        <a:pt x="60" y="0"/>
                        <a:pt x="60" y="0"/>
                        <a:pt x="60" y="0"/>
                      </a:cubicBezTo>
                      <a:lnTo>
                        <a:pt x="60" y="10"/>
                      </a:lnTo>
                      <a:close/>
                      <a:moveTo>
                        <a:pt x="60" y="141"/>
                      </a:moveTo>
                      <a:cubicBezTo>
                        <a:pt x="80" y="141"/>
                        <a:pt x="80" y="141"/>
                        <a:pt x="80" y="141"/>
                      </a:cubicBezTo>
                      <a:cubicBezTo>
                        <a:pt x="80" y="131"/>
                        <a:pt x="80" y="131"/>
                        <a:pt x="80" y="131"/>
                      </a:cubicBezTo>
                      <a:cubicBezTo>
                        <a:pt x="60" y="131"/>
                        <a:pt x="60" y="131"/>
                        <a:pt x="60" y="131"/>
                      </a:cubicBezTo>
                      <a:lnTo>
                        <a:pt x="60" y="141"/>
                      </a:lnTo>
                      <a:close/>
                      <a:moveTo>
                        <a:pt x="87" y="141"/>
                      </a:moveTo>
                      <a:cubicBezTo>
                        <a:pt x="107" y="141"/>
                        <a:pt x="107" y="141"/>
                        <a:pt x="107" y="141"/>
                      </a:cubicBezTo>
                      <a:cubicBezTo>
                        <a:pt x="107" y="131"/>
                        <a:pt x="107" y="131"/>
                        <a:pt x="107" y="131"/>
                      </a:cubicBezTo>
                      <a:cubicBezTo>
                        <a:pt x="87" y="131"/>
                        <a:pt x="87" y="131"/>
                        <a:pt x="87" y="131"/>
                      </a:cubicBezTo>
                      <a:lnTo>
                        <a:pt x="87" y="141"/>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71" name="Freeform 14">
                  <a:extLst>
                    <a:ext uri="{FF2B5EF4-FFF2-40B4-BE49-F238E27FC236}">
                      <a16:creationId xmlns:a16="http://schemas.microsoft.com/office/drawing/2014/main" id="{49EB15CF-2B0B-0D4E-94AA-CFA04AF87D41}"/>
                    </a:ext>
                  </a:extLst>
                </p:cNvPr>
                <p:cNvSpPr>
                  <a:spLocks/>
                </p:cNvSpPr>
                <p:nvPr/>
              </p:nvSpPr>
              <p:spPr bwMode="auto">
                <a:xfrm>
                  <a:off x="5834062" y="3287231"/>
                  <a:ext cx="588964" cy="509588"/>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grpSp>
        <p:grpSp>
          <p:nvGrpSpPr>
            <p:cNvPr id="32" name="组合 31">
              <a:extLst>
                <a:ext uri="{FF2B5EF4-FFF2-40B4-BE49-F238E27FC236}">
                  <a16:creationId xmlns:a16="http://schemas.microsoft.com/office/drawing/2014/main" id="{12A6C887-9CE5-4E48-B900-CE723E8FC1AB}"/>
                </a:ext>
              </a:extLst>
            </p:cNvPr>
            <p:cNvGrpSpPr/>
            <p:nvPr/>
          </p:nvGrpSpPr>
          <p:grpSpPr>
            <a:xfrm>
              <a:off x="895590" y="2685493"/>
              <a:ext cx="940001" cy="940001"/>
              <a:chOff x="2406714" y="3912247"/>
              <a:chExt cx="940001" cy="940001"/>
            </a:xfrm>
          </p:grpSpPr>
          <p:sp>
            <p:nvSpPr>
              <p:cNvPr id="63" name="椭圆 62">
                <a:extLst>
                  <a:ext uri="{FF2B5EF4-FFF2-40B4-BE49-F238E27FC236}">
                    <a16:creationId xmlns:a16="http://schemas.microsoft.com/office/drawing/2014/main" id="{BAD2D40B-BF06-F240-9113-6FD4150D24BC}"/>
                  </a:ext>
                </a:extLst>
              </p:cNvPr>
              <p:cNvSpPr/>
              <p:nvPr/>
            </p:nvSpPr>
            <p:spPr>
              <a:xfrm>
                <a:off x="2406714" y="3912247"/>
                <a:ext cx="940001" cy="940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4" name="Group 62">
                <a:extLst>
                  <a:ext uri="{FF2B5EF4-FFF2-40B4-BE49-F238E27FC236}">
                    <a16:creationId xmlns:a16="http://schemas.microsoft.com/office/drawing/2014/main" id="{1F47377B-7233-C64B-8DFF-3D09BAE61921}"/>
                  </a:ext>
                </a:extLst>
              </p:cNvPr>
              <p:cNvGrpSpPr>
                <a:grpSpLocks noChangeAspect="1"/>
              </p:cNvGrpSpPr>
              <p:nvPr/>
            </p:nvGrpSpPr>
            <p:grpSpPr bwMode="auto">
              <a:xfrm>
                <a:off x="2702986" y="4007759"/>
                <a:ext cx="375973" cy="562002"/>
                <a:chOff x="3647" y="1954"/>
                <a:chExt cx="384" cy="574"/>
              </a:xfrm>
            </p:grpSpPr>
            <p:sp>
              <p:nvSpPr>
                <p:cNvPr id="65" name="AutoShape 61">
                  <a:extLst>
                    <a:ext uri="{FF2B5EF4-FFF2-40B4-BE49-F238E27FC236}">
                      <a16:creationId xmlns:a16="http://schemas.microsoft.com/office/drawing/2014/main" id="{C403AACE-690B-A04E-91E6-3E0A8907B0ED}"/>
                    </a:ext>
                  </a:extLst>
                </p:cNvPr>
                <p:cNvSpPr>
                  <a:spLocks noChangeAspect="1" noChangeArrowheads="1" noTextEdit="1"/>
                </p:cNvSpPr>
                <p:nvPr/>
              </p:nvSpPr>
              <p:spPr bwMode="auto">
                <a:xfrm>
                  <a:off x="3649" y="1954"/>
                  <a:ext cx="382"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sp>
              <p:nvSpPr>
                <p:cNvPr id="66" name="Freeform 63">
                  <a:extLst>
                    <a:ext uri="{FF2B5EF4-FFF2-40B4-BE49-F238E27FC236}">
                      <a16:creationId xmlns:a16="http://schemas.microsoft.com/office/drawing/2014/main" id="{4C8C19D6-3566-2A48-BD6C-337F872E73BA}"/>
                    </a:ext>
                  </a:extLst>
                </p:cNvPr>
                <p:cNvSpPr>
                  <a:spLocks/>
                </p:cNvSpPr>
                <p:nvPr/>
              </p:nvSpPr>
              <p:spPr bwMode="auto">
                <a:xfrm>
                  <a:off x="3779" y="2118"/>
                  <a:ext cx="252" cy="285"/>
                </a:xfrm>
                <a:custGeom>
                  <a:avLst/>
                  <a:gdLst>
                    <a:gd name="T0" fmla="*/ 32 w 105"/>
                    <a:gd name="T1" fmla="*/ 118 h 118"/>
                    <a:gd name="T2" fmla="*/ 1 w 105"/>
                    <a:gd name="T3" fmla="*/ 105 h 118"/>
                    <a:gd name="T4" fmla="*/ 1 w 105"/>
                    <a:gd name="T5" fmla="*/ 105 h 118"/>
                    <a:gd name="T6" fmla="*/ 0 w 105"/>
                    <a:gd name="T7" fmla="*/ 104 h 118"/>
                    <a:gd name="T8" fmla="*/ 19 w 105"/>
                    <a:gd name="T9" fmla="*/ 85 h 118"/>
                    <a:gd name="T10" fmla="*/ 20 w 105"/>
                    <a:gd name="T11" fmla="*/ 86 h 118"/>
                    <a:gd name="T12" fmla="*/ 32 w 105"/>
                    <a:gd name="T13" fmla="*/ 91 h 118"/>
                    <a:gd name="T14" fmla="*/ 32 w 105"/>
                    <a:gd name="T15" fmla="*/ 91 h 118"/>
                    <a:gd name="T16" fmla="*/ 43 w 105"/>
                    <a:gd name="T17" fmla="*/ 86 h 118"/>
                    <a:gd name="T18" fmla="*/ 43 w 105"/>
                    <a:gd name="T19" fmla="*/ 86 h 118"/>
                    <a:gd name="T20" fmla="*/ 74 w 105"/>
                    <a:gd name="T21" fmla="*/ 56 h 118"/>
                    <a:gd name="T22" fmla="*/ 79 w 105"/>
                    <a:gd name="T23" fmla="*/ 44 h 118"/>
                    <a:gd name="T24" fmla="*/ 79 w 105"/>
                    <a:gd name="T25" fmla="*/ 44 h 118"/>
                    <a:gd name="T26" fmla="*/ 74 w 105"/>
                    <a:gd name="T27" fmla="*/ 33 h 118"/>
                    <a:gd name="T28" fmla="*/ 74 w 105"/>
                    <a:gd name="T29" fmla="*/ 33 h 118"/>
                    <a:gd name="T30" fmla="*/ 73 w 105"/>
                    <a:gd name="T31" fmla="*/ 31 h 118"/>
                    <a:gd name="T32" fmla="*/ 61 w 105"/>
                    <a:gd name="T33" fmla="*/ 27 h 118"/>
                    <a:gd name="T34" fmla="*/ 61 w 105"/>
                    <a:gd name="T35" fmla="*/ 27 h 118"/>
                    <a:gd name="T36" fmla="*/ 49 w 105"/>
                    <a:gd name="T37" fmla="*/ 31 h 118"/>
                    <a:gd name="T38" fmla="*/ 49 w 105"/>
                    <a:gd name="T39" fmla="*/ 31 h 118"/>
                    <a:gd name="T40" fmla="*/ 37 w 105"/>
                    <a:gd name="T41" fmla="*/ 44 h 118"/>
                    <a:gd name="T42" fmla="*/ 18 w 105"/>
                    <a:gd name="T43" fmla="*/ 44 h 118"/>
                    <a:gd name="T44" fmla="*/ 18 w 105"/>
                    <a:gd name="T45" fmla="*/ 44 h 118"/>
                    <a:gd name="T46" fmla="*/ 18 w 105"/>
                    <a:gd name="T47" fmla="*/ 25 h 118"/>
                    <a:gd name="T48" fmla="*/ 18 w 105"/>
                    <a:gd name="T49" fmla="*/ 25 h 118"/>
                    <a:gd name="T50" fmla="*/ 31 w 105"/>
                    <a:gd name="T51" fmla="*/ 13 h 118"/>
                    <a:gd name="T52" fmla="*/ 61 w 105"/>
                    <a:gd name="T53" fmla="*/ 0 h 118"/>
                    <a:gd name="T54" fmla="*/ 61 w 105"/>
                    <a:gd name="T55" fmla="*/ 0 h 118"/>
                    <a:gd name="T56" fmla="*/ 91 w 105"/>
                    <a:gd name="T57" fmla="*/ 13 h 118"/>
                    <a:gd name="T58" fmla="*/ 91 w 105"/>
                    <a:gd name="T59" fmla="*/ 13 h 118"/>
                    <a:gd name="T60" fmla="*/ 93 w 105"/>
                    <a:gd name="T61" fmla="*/ 14 h 118"/>
                    <a:gd name="T62" fmla="*/ 105 w 105"/>
                    <a:gd name="T63" fmla="*/ 44 h 118"/>
                    <a:gd name="T64" fmla="*/ 105 w 105"/>
                    <a:gd name="T65" fmla="*/ 44 h 118"/>
                    <a:gd name="T66" fmla="*/ 93 w 105"/>
                    <a:gd name="T67" fmla="*/ 74 h 118"/>
                    <a:gd name="T68" fmla="*/ 93 w 105"/>
                    <a:gd name="T69" fmla="*/ 74 h 118"/>
                    <a:gd name="T70" fmla="*/ 62 w 105"/>
                    <a:gd name="T71" fmla="*/ 105 h 118"/>
                    <a:gd name="T72" fmla="*/ 32 w 105"/>
                    <a:gd name="T73" fmla="*/ 118 h 118"/>
                    <a:gd name="T74" fmla="*/ 32 w 105"/>
                    <a:gd name="T75" fmla="*/ 118 h 118"/>
                    <a:gd name="T76" fmla="*/ 32 w 105"/>
                    <a:gd name="T7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118">
                      <a:moveTo>
                        <a:pt x="32" y="118"/>
                      </a:moveTo>
                      <a:cubicBezTo>
                        <a:pt x="21" y="118"/>
                        <a:pt x="10" y="113"/>
                        <a:pt x="1" y="105"/>
                      </a:cubicBezTo>
                      <a:cubicBezTo>
                        <a:pt x="1" y="105"/>
                        <a:pt x="1" y="105"/>
                        <a:pt x="1" y="105"/>
                      </a:cubicBezTo>
                      <a:cubicBezTo>
                        <a:pt x="0" y="104"/>
                        <a:pt x="0" y="104"/>
                        <a:pt x="0" y="104"/>
                      </a:cubicBezTo>
                      <a:cubicBezTo>
                        <a:pt x="19" y="85"/>
                        <a:pt x="19" y="85"/>
                        <a:pt x="19" y="85"/>
                      </a:cubicBezTo>
                      <a:cubicBezTo>
                        <a:pt x="20" y="86"/>
                        <a:pt x="20" y="86"/>
                        <a:pt x="20" y="86"/>
                      </a:cubicBezTo>
                      <a:cubicBezTo>
                        <a:pt x="23" y="90"/>
                        <a:pt x="27" y="91"/>
                        <a:pt x="32" y="91"/>
                      </a:cubicBezTo>
                      <a:cubicBezTo>
                        <a:pt x="32" y="91"/>
                        <a:pt x="32" y="91"/>
                        <a:pt x="32" y="91"/>
                      </a:cubicBezTo>
                      <a:cubicBezTo>
                        <a:pt x="36" y="91"/>
                        <a:pt x="40" y="90"/>
                        <a:pt x="43" y="86"/>
                      </a:cubicBezTo>
                      <a:cubicBezTo>
                        <a:pt x="43" y="86"/>
                        <a:pt x="43" y="86"/>
                        <a:pt x="43" y="86"/>
                      </a:cubicBezTo>
                      <a:cubicBezTo>
                        <a:pt x="74" y="56"/>
                        <a:pt x="74" y="56"/>
                        <a:pt x="74" y="56"/>
                      </a:cubicBezTo>
                      <a:cubicBezTo>
                        <a:pt x="77" y="53"/>
                        <a:pt x="79" y="48"/>
                        <a:pt x="79" y="44"/>
                      </a:cubicBezTo>
                      <a:cubicBezTo>
                        <a:pt x="79" y="44"/>
                        <a:pt x="79" y="44"/>
                        <a:pt x="79" y="44"/>
                      </a:cubicBezTo>
                      <a:cubicBezTo>
                        <a:pt x="79" y="40"/>
                        <a:pt x="77" y="36"/>
                        <a:pt x="74" y="33"/>
                      </a:cubicBezTo>
                      <a:cubicBezTo>
                        <a:pt x="74" y="33"/>
                        <a:pt x="74" y="33"/>
                        <a:pt x="74" y="33"/>
                      </a:cubicBezTo>
                      <a:cubicBezTo>
                        <a:pt x="73" y="31"/>
                        <a:pt x="73" y="31"/>
                        <a:pt x="73" y="31"/>
                      </a:cubicBezTo>
                      <a:cubicBezTo>
                        <a:pt x="69" y="28"/>
                        <a:pt x="65" y="27"/>
                        <a:pt x="61" y="27"/>
                      </a:cubicBezTo>
                      <a:cubicBezTo>
                        <a:pt x="61" y="27"/>
                        <a:pt x="61" y="27"/>
                        <a:pt x="61" y="27"/>
                      </a:cubicBezTo>
                      <a:cubicBezTo>
                        <a:pt x="57" y="27"/>
                        <a:pt x="53" y="28"/>
                        <a:pt x="49" y="31"/>
                      </a:cubicBezTo>
                      <a:cubicBezTo>
                        <a:pt x="49" y="31"/>
                        <a:pt x="49" y="31"/>
                        <a:pt x="49" y="31"/>
                      </a:cubicBezTo>
                      <a:cubicBezTo>
                        <a:pt x="37" y="44"/>
                        <a:pt x="37" y="44"/>
                        <a:pt x="37" y="44"/>
                      </a:cubicBezTo>
                      <a:cubicBezTo>
                        <a:pt x="32" y="49"/>
                        <a:pt x="23" y="49"/>
                        <a:pt x="18" y="44"/>
                      </a:cubicBezTo>
                      <a:cubicBezTo>
                        <a:pt x="18" y="44"/>
                        <a:pt x="18" y="44"/>
                        <a:pt x="18" y="44"/>
                      </a:cubicBezTo>
                      <a:cubicBezTo>
                        <a:pt x="13" y="39"/>
                        <a:pt x="13" y="30"/>
                        <a:pt x="18" y="25"/>
                      </a:cubicBezTo>
                      <a:cubicBezTo>
                        <a:pt x="18" y="25"/>
                        <a:pt x="18" y="25"/>
                        <a:pt x="18" y="25"/>
                      </a:cubicBezTo>
                      <a:cubicBezTo>
                        <a:pt x="31" y="13"/>
                        <a:pt x="31" y="13"/>
                        <a:pt x="31" y="13"/>
                      </a:cubicBezTo>
                      <a:cubicBezTo>
                        <a:pt x="39" y="4"/>
                        <a:pt x="50" y="0"/>
                        <a:pt x="61" y="0"/>
                      </a:cubicBezTo>
                      <a:cubicBezTo>
                        <a:pt x="61" y="0"/>
                        <a:pt x="61" y="0"/>
                        <a:pt x="61" y="0"/>
                      </a:cubicBezTo>
                      <a:cubicBezTo>
                        <a:pt x="72" y="0"/>
                        <a:pt x="83" y="4"/>
                        <a:pt x="91" y="13"/>
                      </a:cubicBezTo>
                      <a:cubicBezTo>
                        <a:pt x="91" y="13"/>
                        <a:pt x="91" y="13"/>
                        <a:pt x="91" y="13"/>
                      </a:cubicBezTo>
                      <a:cubicBezTo>
                        <a:pt x="93" y="14"/>
                        <a:pt x="93" y="14"/>
                        <a:pt x="93" y="14"/>
                      </a:cubicBezTo>
                      <a:cubicBezTo>
                        <a:pt x="101" y="22"/>
                        <a:pt x="105" y="33"/>
                        <a:pt x="105" y="44"/>
                      </a:cubicBezTo>
                      <a:cubicBezTo>
                        <a:pt x="105" y="44"/>
                        <a:pt x="105" y="44"/>
                        <a:pt x="105" y="44"/>
                      </a:cubicBezTo>
                      <a:cubicBezTo>
                        <a:pt x="105" y="55"/>
                        <a:pt x="101" y="66"/>
                        <a:pt x="93" y="74"/>
                      </a:cubicBezTo>
                      <a:cubicBezTo>
                        <a:pt x="93" y="74"/>
                        <a:pt x="93" y="74"/>
                        <a:pt x="93" y="74"/>
                      </a:cubicBezTo>
                      <a:cubicBezTo>
                        <a:pt x="62" y="105"/>
                        <a:pt x="62" y="105"/>
                        <a:pt x="62" y="105"/>
                      </a:cubicBezTo>
                      <a:cubicBezTo>
                        <a:pt x="54" y="114"/>
                        <a:pt x="42" y="118"/>
                        <a:pt x="32" y="118"/>
                      </a:cubicBezTo>
                      <a:cubicBezTo>
                        <a:pt x="32" y="118"/>
                        <a:pt x="32" y="118"/>
                        <a:pt x="32" y="118"/>
                      </a:cubicBezTo>
                      <a:cubicBezTo>
                        <a:pt x="32" y="118"/>
                        <a:pt x="32" y="118"/>
                        <a:pt x="3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sp>
              <p:nvSpPr>
                <p:cNvPr id="67" name="Freeform 64">
                  <a:extLst>
                    <a:ext uri="{FF2B5EF4-FFF2-40B4-BE49-F238E27FC236}">
                      <a16:creationId xmlns:a16="http://schemas.microsoft.com/office/drawing/2014/main" id="{5EF4EE93-BE0D-B441-B71F-21F6E5F72697}"/>
                    </a:ext>
                  </a:extLst>
                </p:cNvPr>
                <p:cNvSpPr>
                  <a:spLocks/>
                </p:cNvSpPr>
                <p:nvPr/>
              </p:nvSpPr>
              <p:spPr bwMode="auto">
                <a:xfrm>
                  <a:off x="3647" y="2244"/>
                  <a:ext cx="252" cy="284"/>
                </a:xfrm>
                <a:custGeom>
                  <a:avLst/>
                  <a:gdLst>
                    <a:gd name="T0" fmla="*/ 44 w 105"/>
                    <a:gd name="T1" fmla="*/ 118 h 118"/>
                    <a:gd name="T2" fmla="*/ 14 w 105"/>
                    <a:gd name="T3" fmla="*/ 105 h 118"/>
                    <a:gd name="T4" fmla="*/ 14 w 105"/>
                    <a:gd name="T5" fmla="*/ 105 h 118"/>
                    <a:gd name="T6" fmla="*/ 12 w 105"/>
                    <a:gd name="T7" fmla="*/ 104 h 118"/>
                    <a:gd name="T8" fmla="*/ 0 w 105"/>
                    <a:gd name="T9" fmla="*/ 74 h 118"/>
                    <a:gd name="T10" fmla="*/ 0 w 105"/>
                    <a:gd name="T11" fmla="*/ 74 h 118"/>
                    <a:gd name="T12" fmla="*/ 12 w 105"/>
                    <a:gd name="T13" fmla="*/ 44 h 118"/>
                    <a:gd name="T14" fmla="*/ 12 w 105"/>
                    <a:gd name="T15" fmla="*/ 44 h 118"/>
                    <a:gd name="T16" fmla="*/ 43 w 105"/>
                    <a:gd name="T17" fmla="*/ 13 h 118"/>
                    <a:gd name="T18" fmla="*/ 73 w 105"/>
                    <a:gd name="T19" fmla="*/ 0 h 118"/>
                    <a:gd name="T20" fmla="*/ 73 w 105"/>
                    <a:gd name="T21" fmla="*/ 0 h 118"/>
                    <a:gd name="T22" fmla="*/ 98 w 105"/>
                    <a:gd name="T23" fmla="*/ 8 h 118"/>
                    <a:gd name="T24" fmla="*/ 98 w 105"/>
                    <a:gd name="T25" fmla="*/ 8 h 118"/>
                    <a:gd name="T26" fmla="*/ 101 w 105"/>
                    <a:gd name="T27" fmla="*/ 10 h 118"/>
                    <a:gd name="T28" fmla="*/ 101 w 105"/>
                    <a:gd name="T29" fmla="*/ 10 h 118"/>
                    <a:gd name="T30" fmla="*/ 104 w 105"/>
                    <a:gd name="T31" fmla="*/ 13 h 118"/>
                    <a:gd name="T32" fmla="*/ 105 w 105"/>
                    <a:gd name="T33" fmla="*/ 14 h 118"/>
                    <a:gd name="T34" fmla="*/ 105 w 105"/>
                    <a:gd name="T35" fmla="*/ 14 h 118"/>
                    <a:gd name="T36" fmla="*/ 105 w 105"/>
                    <a:gd name="T37" fmla="*/ 14 h 118"/>
                    <a:gd name="T38" fmla="*/ 86 w 105"/>
                    <a:gd name="T39" fmla="*/ 33 h 118"/>
                    <a:gd name="T40" fmla="*/ 86 w 105"/>
                    <a:gd name="T41" fmla="*/ 33 h 118"/>
                    <a:gd name="T42" fmla="*/ 85 w 105"/>
                    <a:gd name="T43" fmla="*/ 32 h 118"/>
                    <a:gd name="T44" fmla="*/ 73 w 105"/>
                    <a:gd name="T45" fmla="*/ 27 h 118"/>
                    <a:gd name="T46" fmla="*/ 73 w 105"/>
                    <a:gd name="T47" fmla="*/ 27 h 118"/>
                    <a:gd name="T48" fmla="*/ 62 w 105"/>
                    <a:gd name="T49" fmla="*/ 32 h 118"/>
                    <a:gd name="T50" fmla="*/ 62 w 105"/>
                    <a:gd name="T51" fmla="*/ 32 h 118"/>
                    <a:gd name="T52" fmla="*/ 31 w 105"/>
                    <a:gd name="T53" fmla="*/ 62 h 118"/>
                    <a:gd name="T54" fmla="*/ 26 w 105"/>
                    <a:gd name="T55" fmla="*/ 74 h 118"/>
                    <a:gd name="T56" fmla="*/ 26 w 105"/>
                    <a:gd name="T57" fmla="*/ 74 h 118"/>
                    <a:gd name="T58" fmla="*/ 31 w 105"/>
                    <a:gd name="T59" fmla="*/ 85 h 118"/>
                    <a:gd name="T60" fmla="*/ 31 w 105"/>
                    <a:gd name="T61" fmla="*/ 85 h 118"/>
                    <a:gd name="T62" fmla="*/ 32 w 105"/>
                    <a:gd name="T63" fmla="*/ 87 h 118"/>
                    <a:gd name="T64" fmla="*/ 44 w 105"/>
                    <a:gd name="T65" fmla="*/ 91 h 118"/>
                    <a:gd name="T66" fmla="*/ 44 w 105"/>
                    <a:gd name="T67" fmla="*/ 91 h 118"/>
                    <a:gd name="T68" fmla="*/ 56 w 105"/>
                    <a:gd name="T69" fmla="*/ 87 h 118"/>
                    <a:gd name="T70" fmla="*/ 56 w 105"/>
                    <a:gd name="T71" fmla="*/ 87 h 118"/>
                    <a:gd name="T72" fmla="*/ 69 w 105"/>
                    <a:gd name="T73" fmla="*/ 73 h 118"/>
                    <a:gd name="T74" fmla="*/ 87 w 105"/>
                    <a:gd name="T75" fmla="*/ 73 h 118"/>
                    <a:gd name="T76" fmla="*/ 87 w 105"/>
                    <a:gd name="T77" fmla="*/ 73 h 118"/>
                    <a:gd name="T78" fmla="*/ 87 w 105"/>
                    <a:gd name="T79" fmla="*/ 92 h 118"/>
                    <a:gd name="T80" fmla="*/ 87 w 105"/>
                    <a:gd name="T81" fmla="*/ 92 h 118"/>
                    <a:gd name="T82" fmla="*/ 74 w 105"/>
                    <a:gd name="T83" fmla="*/ 105 h 118"/>
                    <a:gd name="T84" fmla="*/ 44 w 105"/>
                    <a:gd name="T85" fmla="*/ 118 h 118"/>
                    <a:gd name="T86" fmla="*/ 44 w 105"/>
                    <a:gd name="T87" fmla="*/ 118 h 118"/>
                    <a:gd name="T88" fmla="*/ 44 w 105"/>
                    <a:gd name="T8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 h="118">
                      <a:moveTo>
                        <a:pt x="44" y="118"/>
                      </a:moveTo>
                      <a:cubicBezTo>
                        <a:pt x="33" y="118"/>
                        <a:pt x="22" y="114"/>
                        <a:pt x="14" y="105"/>
                      </a:cubicBezTo>
                      <a:cubicBezTo>
                        <a:pt x="14" y="105"/>
                        <a:pt x="14" y="105"/>
                        <a:pt x="14" y="105"/>
                      </a:cubicBezTo>
                      <a:cubicBezTo>
                        <a:pt x="12" y="104"/>
                        <a:pt x="12" y="104"/>
                        <a:pt x="12" y="104"/>
                      </a:cubicBezTo>
                      <a:cubicBezTo>
                        <a:pt x="4" y="96"/>
                        <a:pt x="0" y="85"/>
                        <a:pt x="0" y="74"/>
                      </a:cubicBezTo>
                      <a:cubicBezTo>
                        <a:pt x="0" y="74"/>
                        <a:pt x="0" y="74"/>
                        <a:pt x="0" y="74"/>
                      </a:cubicBezTo>
                      <a:cubicBezTo>
                        <a:pt x="0" y="63"/>
                        <a:pt x="4" y="52"/>
                        <a:pt x="12" y="44"/>
                      </a:cubicBezTo>
                      <a:cubicBezTo>
                        <a:pt x="12" y="44"/>
                        <a:pt x="12" y="44"/>
                        <a:pt x="12" y="44"/>
                      </a:cubicBezTo>
                      <a:cubicBezTo>
                        <a:pt x="43" y="13"/>
                        <a:pt x="43" y="13"/>
                        <a:pt x="43" y="13"/>
                      </a:cubicBezTo>
                      <a:cubicBezTo>
                        <a:pt x="51" y="5"/>
                        <a:pt x="62" y="0"/>
                        <a:pt x="73" y="0"/>
                      </a:cubicBezTo>
                      <a:cubicBezTo>
                        <a:pt x="73" y="0"/>
                        <a:pt x="73" y="0"/>
                        <a:pt x="73" y="0"/>
                      </a:cubicBezTo>
                      <a:cubicBezTo>
                        <a:pt x="82" y="0"/>
                        <a:pt x="91" y="3"/>
                        <a:pt x="98" y="8"/>
                      </a:cubicBezTo>
                      <a:cubicBezTo>
                        <a:pt x="98" y="8"/>
                        <a:pt x="98" y="8"/>
                        <a:pt x="98" y="8"/>
                      </a:cubicBezTo>
                      <a:cubicBezTo>
                        <a:pt x="99" y="9"/>
                        <a:pt x="100" y="9"/>
                        <a:pt x="101" y="10"/>
                      </a:cubicBezTo>
                      <a:cubicBezTo>
                        <a:pt x="101" y="10"/>
                        <a:pt x="101" y="10"/>
                        <a:pt x="101" y="10"/>
                      </a:cubicBezTo>
                      <a:cubicBezTo>
                        <a:pt x="104" y="13"/>
                        <a:pt x="104" y="13"/>
                        <a:pt x="104" y="13"/>
                      </a:cubicBezTo>
                      <a:cubicBezTo>
                        <a:pt x="105" y="14"/>
                        <a:pt x="105" y="14"/>
                        <a:pt x="105" y="14"/>
                      </a:cubicBezTo>
                      <a:cubicBezTo>
                        <a:pt x="105" y="14"/>
                        <a:pt x="105" y="14"/>
                        <a:pt x="105" y="14"/>
                      </a:cubicBezTo>
                      <a:cubicBezTo>
                        <a:pt x="105" y="14"/>
                        <a:pt x="105" y="14"/>
                        <a:pt x="105" y="14"/>
                      </a:cubicBezTo>
                      <a:cubicBezTo>
                        <a:pt x="86" y="33"/>
                        <a:pt x="86" y="33"/>
                        <a:pt x="86" y="33"/>
                      </a:cubicBezTo>
                      <a:cubicBezTo>
                        <a:pt x="86" y="33"/>
                        <a:pt x="86" y="33"/>
                        <a:pt x="86" y="33"/>
                      </a:cubicBezTo>
                      <a:cubicBezTo>
                        <a:pt x="85" y="32"/>
                        <a:pt x="85" y="32"/>
                        <a:pt x="85" y="32"/>
                      </a:cubicBezTo>
                      <a:cubicBezTo>
                        <a:pt x="82" y="28"/>
                        <a:pt x="78" y="27"/>
                        <a:pt x="73" y="27"/>
                      </a:cubicBezTo>
                      <a:cubicBezTo>
                        <a:pt x="73" y="27"/>
                        <a:pt x="73" y="27"/>
                        <a:pt x="73" y="27"/>
                      </a:cubicBezTo>
                      <a:cubicBezTo>
                        <a:pt x="69" y="27"/>
                        <a:pt x="65" y="28"/>
                        <a:pt x="62" y="32"/>
                      </a:cubicBezTo>
                      <a:cubicBezTo>
                        <a:pt x="62" y="32"/>
                        <a:pt x="62" y="32"/>
                        <a:pt x="62" y="32"/>
                      </a:cubicBezTo>
                      <a:cubicBezTo>
                        <a:pt x="31" y="62"/>
                        <a:pt x="31" y="62"/>
                        <a:pt x="31" y="62"/>
                      </a:cubicBezTo>
                      <a:cubicBezTo>
                        <a:pt x="28" y="65"/>
                        <a:pt x="26" y="70"/>
                        <a:pt x="26" y="74"/>
                      </a:cubicBezTo>
                      <a:cubicBezTo>
                        <a:pt x="26" y="74"/>
                        <a:pt x="26" y="74"/>
                        <a:pt x="26" y="74"/>
                      </a:cubicBezTo>
                      <a:cubicBezTo>
                        <a:pt x="26" y="78"/>
                        <a:pt x="28" y="82"/>
                        <a:pt x="31" y="85"/>
                      </a:cubicBezTo>
                      <a:cubicBezTo>
                        <a:pt x="31" y="85"/>
                        <a:pt x="31" y="85"/>
                        <a:pt x="31" y="85"/>
                      </a:cubicBezTo>
                      <a:cubicBezTo>
                        <a:pt x="32" y="87"/>
                        <a:pt x="32" y="87"/>
                        <a:pt x="32" y="87"/>
                      </a:cubicBezTo>
                      <a:cubicBezTo>
                        <a:pt x="36" y="90"/>
                        <a:pt x="40" y="91"/>
                        <a:pt x="44" y="91"/>
                      </a:cubicBezTo>
                      <a:cubicBezTo>
                        <a:pt x="44" y="91"/>
                        <a:pt x="44" y="91"/>
                        <a:pt x="44" y="91"/>
                      </a:cubicBezTo>
                      <a:cubicBezTo>
                        <a:pt x="48" y="91"/>
                        <a:pt x="52" y="90"/>
                        <a:pt x="56" y="87"/>
                      </a:cubicBezTo>
                      <a:cubicBezTo>
                        <a:pt x="56" y="87"/>
                        <a:pt x="56" y="87"/>
                        <a:pt x="56" y="87"/>
                      </a:cubicBezTo>
                      <a:cubicBezTo>
                        <a:pt x="69" y="73"/>
                        <a:pt x="69" y="73"/>
                        <a:pt x="69" y="73"/>
                      </a:cubicBezTo>
                      <a:cubicBezTo>
                        <a:pt x="74" y="68"/>
                        <a:pt x="82" y="68"/>
                        <a:pt x="87" y="73"/>
                      </a:cubicBezTo>
                      <a:cubicBezTo>
                        <a:pt x="87" y="73"/>
                        <a:pt x="87" y="73"/>
                        <a:pt x="87" y="73"/>
                      </a:cubicBezTo>
                      <a:cubicBezTo>
                        <a:pt x="93" y="79"/>
                        <a:pt x="93" y="87"/>
                        <a:pt x="87" y="92"/>
                      </a:cubicBezTo>
                      <a:cubicBezTo>
                        <a:pt x="87" y="92"/>
                        <a:pt x="87" y="92"/>
                        <a:pt x="87" y="92"/>
                      </a:cubicBezTo>
                      <a:cubicBezTo>
                        <a:pt x="74" y="105"/>
                        <a:pt x="74" y="105"/>
                        <a:pt x="74" y="105"/>
                      </a:cubicBezTo>
                      <a:cubicBezTo>
                        <a:pt x="66" y="114"/>
                        <a:pt x="55" y="118"/>
                        <a:pt x="44" y="118"/>
                      </a:cubicBezTo>
                      <a:cubicBezTo>
                        <a:pt x="44" y="118"/>
                        <a:pt x="44" y="118"/>
                        <a:pt x="44" y="118"/>
                      </a:cubicBezTo>
                      <a:cubicBezTo>
                        <a:pt x="44" y="118"/>
                        <a:pt x="44" y="118"/>
                        <a:pt x="44"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8" rIns="91435" bIns="45718" numCol="1" anchor="t" anchorCtr="0" compatLnSpc="1">
                  <a:prstTxWarp prst="textNoShape">
                    <a:avLst/>
                  </a:prstTxWarp>
                </a:bodyPr>
                <a:lstStyle/>
                <a:p>
                  <a:endParaRPr lang="zh-CN" altLang="en-US" sz="1707"/>
                </a:p>
              </p:txBody>
            </p:sp>
          </p:grpSp>
        </p:grpSp>
        <p:sp>
          <p:nvSpPr>
            <p:cNvPr id="33" name="椭圆 32">
              <a:extLst>
                <a:ext uri="{FF2B5EF4-FFF2-40B4-BE49-F238E27FC236}">
                  <a16:creationId xmlns:a16="http://schemas.microsoft.com/office/drawing/2014/main" id="{068291CC-704B-EF47-9A8B-9ACB681AD2A7}"/>
                </a:ext>
              </a:extLst>
            </p:cNvPr>
            <p:cNvSpPr/>
            <p:nvPr/>
          </p:nvSpPr>
          <p:spPr>
            <a:xfrm>
              <a:off x="1760548" y="3734259"/>
              <a:ext cx="1147584" cy="11475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4" name="组合 33">
              <a:extLst>
                <a:ext uri="{FF2B5EF4-FFF2-40B4-BE49-F238E27FC236}">
                  <a16:creationId xmlns:a16="http://schemas.microsoft.com/office/drawing/2014/main" id="{F44B0419-3625-4F40-9B6C-0693B3143583}"/>
                </a:ext>
              </a:extLst>
            </p:cNvPr>
            <p:cNvGrpSpPr/>
            <p:nvPr/>
          </p:nvGrpSpPr>
          <p:grpSpPr>
            <a:xfrm>
              <a:off x="2092387" y="3886119"/>
              <a:ext cx="492532" cy="473497"/>
              <a:chOff x="5768975" y="3114675"/>
              <a:chExt cx="657225" cy="631825"/>
            </a:xfrm>
          </p:grpSpPr>
          <p:sp>
            <p:nvSpPr>
              <p:cNvPr id="35" name="Freeform 68">
                <a:extLst>
                  <a:ext uri="{FF2B5EF4-FFF2-40B4-BE49-F238E27FC236}">
                    <a16:creationId xmlns:a16="http://schemas.microsoft.com/office/drawing/2014/main" id="{62FEAD02-6EA8-5E4D-A862-B4AF652DB67D}"/>
                  </a:ext>
                </a:extLst>
              </p:cNvPr>
              <p:cNvSpPr>
                <a:spLocks/>
              </p:cNvSpPr>
              <p:nvPr/>
            </p:nvSpPr>
            <p:spPr bwMode="auto">
              <a:xfrm>
                <a:off x="5768975" y="3114675"/>
                <a:ext cx="657225" cy="174625"/>
              </a:xfrm>
              <a:custGeom>
                <a:avLst/>
                <a:gdLst>
                  <a:gd name="T0" fmla="*/ 207 w 414"/>
                  <a:gd name="T1" fmla="*/ 0 h 110"/>
                  <a:gd name="T2" fmla="*/ 311 w 414"/>
                  <a:gd name="T3" fmla="*/ 55 h 110"/>
                  <a:gd name="T4" fmla="*/ 414 w 414"/>
                  <a:gd name="T5" fmla="*/ 110 h 110"/>
                  <a:gd name="T6" fmla="*/ 207 w 414"/>
                  <a:gd name="T7" fmla="*/ 110 h 110"/>
                  <a:gd name="T8" fmla="*/ 0 w 414"/>
                  <a:gd name="T9" fmla="*/ 110 h 110"/>
                  <a:gd name="T10" fmla="*/ 103 w 414"/>
                  <a:gd name="T11" fmla="*/ 55 h 110"/>
                  <a:gd name="T12" fmla="*/ 207 w 414"/>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14" h="110">
                    <a:moveTo>
                      <a:pt x="207" y="0"/>
                    </a:moveTo>
                    <a:lnTo>
                      <a:pt x="311" y="55"/>
                    </a:lnTo>
                    <a:lnTo>
                      <a:pt x="414" y="110"/>
                    </a:lnTo>
                    <a:lnTo>
                      <a:pt x="207" y="110"/>
                    </a:lnTo>
                    <a:lnTo>
                      <a:pt x="0" y="110"/>
                    </a:lnTo>
                    <a:lnTo>
                      <a:pt x="103" y="55"/>
                    </a:lnTo>
                    <a:lnTo>
                      <a:pt x="207" y="0"/>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36" name="Freeform 69">
                <a:extLst>
                  <a:ext uri="{FF2B5EF4-FFF2-40B4-BE49-F238E27FC236}">
                    <a16:creationId xmlns:a16="http://schemas.microsoft.com/office/drawing/2014/main" id="{25FE5C2A-68F9-3445-B4AD-EBA72005F44F}"/>
                  </a:ext>
                </a:extLst>
              </p:cNvPr>
              <p:cNvSpPr>
                <a:spLocks/>
              </p:cNvSpPr>
              <p:nvPr/>
            </p:nvSpPr>
            <p:spPr bwMode="auto">
              <a:xfrm>
                <a:off x="5848350" y="3313113"/>
                <a:ext cx="65088" cy="334963"/>
              </a:xfrm>
              <a:custGeom>
                <a:avLst/>
                <a:gdLst>
                  <a:gd name="T0" fmla="*/ 17 w 17"/>
                  <a:gd name="T1" fmla="*/ 84 h 88"/>
                  <a:gd name="T2" fmla="*/ 14 w 17"/>
                  <a:gd name="T3" fmla="*/ 88 h 88"/>
                  <a:gd name="T4" fmla="*/ 3 w 17"/>
                  <a:gd name="T5" fmla="*/ 88 h 88"/>
                  <a:gd name="T6" fmla="*/ 0 w 17"/>
                  <a:gd name="T7" fmla="*/ 84 h 88"/>
                  <a:gd name="T8" fmla="*/ 0 w 17"/>
                  <a:gd name="T9" fmla="*/ 4 h 88"/>
                  <a:gd name="T10" fmla="*/ 3 w 17"/>
                  <a:gd name="T11" fmla="*/ 0 h 88"/>
                  <a:gd name="T12" fmla="*/ 14 w 17"/>
                  <a:gd name="T13" fmla="*/ 0 h 88"/>
                  <a:gd name="T14" fmla="*/ 17 w 17"/>
                  <a:gd name="T15" fmla="*/ 4 h 88"/>
                  <a:gd name="T16" fmla="*/ 17 w 17"/>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8">
                    <a:moveTo>
                      <a:pt x="17" y="84"/>
                    </a:moveTo>
                    <a:cubicBezTo>
                      <a:pt x="17" y="86"/>
                      <a:pt x="16" y="88"/>
                      <a:pt x="14" y="88"/>
                    </a:cubicBezTo>
                    <a:cubicBezTo>
                      <a:pt x="3" y="88"/>
                      <a:pt x="3" y="88"/>
                      <a:pt x="3" y="88"/>
                    </a:cubicBezTo>
                    <a:cubicBezTo>
                      <a:pt x="2" y="88"/>
                      <a:pt x="0" y="86"/>
                      <a:pt x="0" y="84"/>
                    </a:cubicBezTo>
                    <a:cubicBezTo>
                      <a:pt x="0" y="4"/>
                      <a:pt x="0" y="4"/>
                      <a:pt x="0" y="4"/>
                    </a:cubicBezTo>
                    <a:cubicBezTo>
                      <a:pt x="0" y="2"/>
                      <a:pt x="2" y="0"/>
                      <a:pt x="3" y="0"/>
                    </a:cubicBezTo>
                    <a:cubicBezTo>
                      <a:pt x="14" y="0"/>
                      <a:pt x="14" y="0"/>
                      <a:pt x="14" y="0"/>
                    </a:cubicBezTo>
                    <a:cubicBezTo>
                      <a:pt x="16" y="0"/>
                      <a:pt x="17" y="2"/>
                      <a:pt x="17" y="4"/>
                    </a:cubicBezTo>
                    <a:lnTo>
                      <a:pt x="17" y="84"/>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37" name="Freeform 70">
                <a:extLst>
                  <a:ext uri="{FF2B5EF4-FFF2-40B4-BE49-F238E27FC236}">
                    <a16:creationId xmlns:a16="http://schemas.microsoft.com/office/drawing/2014/main" id="{17269B2C-CCEE-3446-B428-31A5D09C6095}"/>
                  </a:ext>
                </a:extLst>
              </p:cNvPr>
              <p:cNvSpPr>
                <a:spLocks/>
              </p:cNvSpPr>
              <p:nvPr/>
            </p:nvSpPr>
            <p:spPr bwMode="auto">
              <a:xfrm>
                <a:off x="5818188" y="3302000"/>
                <a:ext cx="127000" cy="33338"/>
              </a:xfrm>
              <a:custGeom>
                <a:avLst/>
                <a:gdLst>
                  <a:gd name="T0" fmla="*/ 33 w 33"/>
                  <a:gd name="T1" fmla="*/ 7 h 9"/>
                  <a:gd name="T2" fmla="*/ 31 w 33"/>
                  <a:gd name="T3" fmla="*/ 9 h 9"/>
                  <a:gd name="T4" fmla="*/ 2 w 33"/>
                  <a:gd name="T5" fmla="*/ 9 h 9"/>
                  <a:gd name="T6" fmla="*/ 0 w 33"/>
                  <a:gd name="T7" fmla="*/ 7 h 9"/>
                  <a:gd name="T8" fmla="*/ 0 w 33"/>
                  <a:gd name="T9" fmla="*/ 3 h 9"/>
                  <a:gd name="T10" fmla="*/ 2 w 33"/>
                  <a:gd name="T11" fmla="*/ 0 h 9"/>
                  <a:gd name="T12" fmla="*/ 31 w 33"/>
                  <a:gd name="T13" fmla="*/ 0 h 9"/>
                  <a:gd name="T14" fmla="*/ 33 w 33"/>
                  <a:gd name="T15" fmla="*/ 3 h 9"/>
                  <a:gd name="T16" fmla="*/ 33 w 33"/>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9">
                    <a:moveTo>
                      <a:pt x="33" y="7"/>
                    </a:moveTo>
                    <a:cubicBezTo>
                      <a:pt x="33" y="8"/>
                      <a:pt x="32" y="9"/>
                      <a:pt x="31" y="9"/>
                    </a:cubicBezTo>
                    <a:cubicBezTo>
                      <a:pt x="2" y="9"/>
                      <a:pt x="2" y="9"/>
                      <a:pt x="2" y="9"/>
                    </a:cubicBezTo>
                    <a:cubicBezTo>
                      <a:pt x="1" y="9"/>
                      <a:pt x="0" y="8"/>
                      <a:pt x="0" y="7"/>
                    </a:cubicBezTo>
                    <a:cubicBezTo>
                      <a:pt x="0" y="3"/>
                      <a:pt x="0" y="3"/>
                      <a:pt x="0" y="3"/>
                    </a:cubicBezTo>
                    <a:cubicBezTo>
                      <a:pt x="0" y="1"/>
                      <a:pt x="1" y="0"/>
                      <a:pt x="2" y="0"/>
                    </a:cubicBezTo>
                    <a:cubicBezTo>
                      <a:pt x="31" y="0"/>
                      <a:pt x="31" y="0"/>
                      <a:pt x="31" y="0"/>
                    </a:cubicBezTo>
                    <a:cubicBezTo>
                      <a:pt x="32" y="0"/>
                      <a:pt x="33" y="1"/>
                      <a:pt x="33" y="3"/>
                    </a:cubicBezTo>
                    <a:lnTo>
                      <a:pt x="33" y="7"/>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38" name="Oval 71">
                <a:extLst>
                  <a:ext uri="{FF2B5EF4-FFF2-40B4-BE49-F238E27FC236}">
                    <a16:creationId xmlns:a16="http://schemas.microsoft.com/office/drawing/2014/main" id="{BC80520A-30E9-F848-8524-043F2A7E813E}"/>
                  </a:ext>
                </a:extLst>
              </p:cNvPr>
              <p:cNvSpPr>
                <a:spLocks noChangeArrowheads="1"/>
              </p:cNvSpPr>
              <p:nvPr/>
            </p:nvSpPr>
            <p:spPr bwMode="auto">
              <a:xfrm>
                <a:off x="5799138" y="3302000"/>
                <a:ext cx="57150"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39" name="Oval 72">
                <a:extLst>
                  <a:ext uri="{FF2B5EF4-FFF2-40B4-BE49-F238E27FC236}">
                    <a16:creationId xmlns:a16="http://schemas.microsoft.com/office/drawing/2014/main" id="{2B1C9134-592A-3A47-918F-1140CF3F6102}"/>
                  </a:ext>
                </a:extLst>
              </p:cNvPr>
              <p:cNvSpPr>
                <a:spLocks noChangeArrowheads="1"/>
              </p:cNvSpPr>
              <p:nvPr/>
            </p:nvSpPr>
            <p:spPr bwMode="auto">
              <a:xfrm>
                <a:off x="5907088" y="3302000"/>
                <a:ext cx="57150"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40" name="Freeform 73">
                <a:extLst>
                  <a:ext uri="{FF2B5EF4-FFF2-40B4-BE49-F238E27FC236}">
                    <a16:creationId xmlns:a16="http://schemas.microsoft.com/office/drawing/2014/main" id="{F65A9B3E-4CA2-5B4B-9A7A-2AE4FF5DBB8F}"/>
                  </a:ext>
                </a:extLst>
              </p:cNvPr>
              <p:cNvSpPr>
                <a:spLocks/>
              </p:cNvSpPr>
              <p:nvPr/>
            </p:nvSpPr>
            <p:spPr bwMode="auto">
              <a:xfrm>
                <a:off x="6062663" y="3313113"/>
                <a:ext cx="69850" cy="334963"/>
              </a:xfrm>
              <a:custGeom>
                <a:avLst/>
                <a:gdLst>
                  <a:gd name="T0" fmla="*/ 18 w 18"/>
                  <a:gd name="T1" fmla="*/ 84 h 88"/>
                  <a:gd name="T2" fmla="*/ 14 w 18"/>
                  <a:gd name="T3" fmla="*/ 88 h 88"/>
                  <a:gd name="T4" fmla="*/ 4 w 18"/>
                  <a:gd name="T5" fmla="*/ 88 h 88"/>
                  <a:gd name="T6" fmla="*/ 0 w 18"/>
                  <a:gd name="T7" fmla="*/ 84 h 88"/>
                  <a:gd name="T8" fmla="*/ 0 w 18"/>
                  <a:gd name="T9" fmla="*/ 4 h 88"/>
                  <a:gd name="T10" fmla="*/ 4 w 18"/>
                  <a:gd name="T11" fmla="*/ 0 h 88"/>
                  <a:gd name="T12" fmla="*/ 14 w 18"/>
                  <a:gd name="T13" fmla="*/ 0 h 88"/>
                  <a:gd name="T14" fmla="*/ 18 w 18"/>
                  <a:gd name="T15" fmla="*/ 4 h 88"/>
                  <a:gd name="T16" fmla="*/ 18 w 18"/>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8">
                    <a:moveTo>
                      <a:pt x="18" y="84"/>
                    </a:moveTo>
                    <a:cubicBezTo>
                      <a:pt x="18" y="86"/>
                      <a:pt x="16" y="88"/>
                      <a:pt x="14" y="88"/>
                    </a:cubicBezTo>
                    <a:cubicBezTo>
                      <a:pt x="4" y="88"/>
                      <a:pt x="4" y="88"/>
                      <a:pt x="4" y="88"/>
                    </a:cubicBezTo>
                    <a:cubicBezTo>
                      <a:pt x="2" y="88"/>
                      <a:pt x="0" y="86"/>
                      <a:pt x="0" y="84"/>
                    </a:cubicBezTo>
                    <a:cubicBezTo>
                      <a:pt x="0" y="4"/>
                      <a:pt x="0" y="4"/>
                      <a:pt x="0" y="4"/>
                    </a:cubicBezTo>
                    <a:cubicBezTo>
                      <a:pt x="0" y="2"/>
                      <a:pt x="2" y="0"/>
                      <a:pt x="4" y="0"/>
                    </a:cubicBezTo>
                    <a:cubicBezTo>
                      <a:pt x="14" y="0"/>
                      <a:pt x="14" y="0"/>
                      <a:pt x="14" y="0"/>
                    </a:cubicBezTo>
                    <a:cubicBezTo>
                      <a:pt x="16" y="0"/>
                      <a:pt x="18" y="2"/>
                      <a:pt x="18" y="4"/>
                    </a:cubicBezTo>
                    <a:lnTo>
                      <a:pt x="18" y="84"/>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41" name="Freeform 74">
                <a:extLst>
                  <a:ext uri="{FF2B5EF4-FFF2-40B4-BE49-F238E27FC236}">
                    <a16:creationId xmlns:a16="http://schemas.microsoft.com/office/drawing/2014/main" id="{50AD4A51-8E67-7C41-88AD-A452C7294DFC}"/>
                  </a:ext>
                </a:extLst>
              </p:cNvPr>
              <p:cNvSpPr>
                <a:spLocks/>
              </p:cNvSpPr>
              <p:nvPr/>
            </p:nvSpPr>
            <p:spPr bwMode="auto">
              <a:xfrm>
                <a:off x="6037263" y="3302000"/>
                <a:ext cx="122238" cy="33338"/>
              </a:xfrm>
              <a:custGeom>
                <a:avLst/>
                <a:gdLst>
                  <a:gd name="T0" fmla="*/ 32 w 32"/>
                  <a:gd name="T1" fmla="*/ 7 h 9"/>
                  <a:gd name="T2" fmla="*/ 30 w 32"/>
                  <a:gd name="T3" fmla="*/ 9 h 9"/>
                  <a:gd name="T4" fmla="*/ 2 w 32"/>
                  <a:gd name="T5" fmla="*/ 9 h 9"/>
                  <a:gd name="T6" fmla="*/ 0 w 32"/>
                  <a:gd name="T7" fmla="*/ 7 h 9"/>
                  <a:gd name="T8" fmla="*/ 0 w 32"/>
                  <a:gd name="T9" fmla="*/ 3 h 9"/>
                  <a:gd name="T10" fmla="*/ 2 w 32"/>
                  <a:gd name="T11" fmla="*/ 0 h 9"/>
                  <a:gd name="T12" fmla="*/ 30 w 32"/>
                  <a:gd name="T13" fmla="*/ 0 h 9"/>
                  <a:gd name="T14" fmla="*/ 32 w 32"/>
                  <a:gd name="T15" fmla="*/ 3 h 9"/>
                  <a:gd name="T16" fmla="*/ 32 w 32"/>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9">
                    <a:moveTo>
                      <a:pt x="32" y="7"/>
                    </a:moveTo>
                    <a:cubicBezTo>
                      <a:pt x="32" y="8"/>
                      <a:pt x="31" y="9"/>
                      <a:pt x="30" y="9"/>
                    </a:cubicBezTo>
                    <a:cubicBezTo>
                      <a:pt x="2" y="9"/>
                      <a:pt x="2" y="9"/>
                      <a:pt x="2" y="9"/>
                    </a:cubicBezTo>
                    <a:cubicBezTo>
                      <a:pt x="1" y="9"/>
                      <a:pt x="0" y="8"/>
                      <a:pt x="0" y="7"/>
                    </a:cubicBezTo>
                    <a:cubicBezTo>
                      <a:pt x="0" y="3"/>
                      <a:pt x="0" y="3"/>
                      <a:pt x="0" y="3"/>
                    </a:cubicBezTo>
                    <a:cubicBezTo>
                      <a:pt x="0" y="1"/>
                      <a:pt x="1" y="0"/>
                      <a:pt x="2" y="0"/>
                    </a:cubicBezTo>
                    <a:cubicBezTo>
                      <a:pt x="30" y="0"/>
                      <a:pt x="30" y="0"/>
                      <a:pt x="30" y="0"/>
                    </a:cubicBezTo>
                    <a:cubicBezTo>
                      <a:pt x="31" y="0"/>
                      <a:pt x="32" y="1"/>
                      <a:pt x="32" y="3"/>
                    </a:cubicBezTo>
                    <a:lnTo>
                      <a:pt x="32" y="7"/>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4" name="Oval 75">
                <a:extLst>
                  <a:ext uri="{FF2B5EF4-FFF2-40B4-BE49-F238E27FC236}">
                    <a16:creationId xmlns:a16="http://schemas.microsoft.com/office/drawing/2014/main" id="{528A6709-200B-A641-B301-7F90844D532B}"/>
                  </a:ext>
                </a:extLst>
              </p:cNvPr>
              <p:cNvSpPr>
                <a:spLocks noChangeArrowheads="1"/>
              </p:cNvSpPr>
              <p:nvPr/>
            </p:nvSpPr>
            <p:spPr bwMode="auto">
              <a:xfrm>
                <a:off x="6016625" y="3302000"/>
                <a:ext cx="53975"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5" name="Oval 76">
                <a:extLst>
                  <a:ext uri="{FF2B5EF4-FFF2-40B4-BE49-F238E27FC236}">
                    <a16:creationId xmlns:a16="http://schemas.microsoft.com/office/drawing/2014/main" id="{8ABD1FA4-5A99-8B47-9A36-54267D220992}"/>
                  </a:ext>
                </a:extLst>
              </p:cNvPr>
              <p:cNvSpPr>
                <a:spLocks noChangeArrowheads="1"/>
              </p:cNvSpPr>
              <p:nvPr/>
            </p:nvSpPr>
            <p:spPr bwMode="auto">
              <a:xfrm>
                <a:off x="6124575" y="3302000"/>
                <a:ext cx="53975"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6" name="Freeform 77">
                <a:extLst>
                  <a:ext uri="{FF2B5EF4-FFF2-40B4-BE49-F238E27FC236}">
                    <a16:creationId xmlns:a16="http://schemas.microsoft.com/office/drawing/2014/main" id="{7F8B7EF3-F03E-2543-88BB-584969FB76E5}"/>
                  </a:ext>
                </a:extLst>
              </p:cNvPr>
              <p:cNvSpPr>
                <a:spLocks/>
              </p:cNvSpPr>
              <p:nvPr/>
            </p:nvSpPr>
            <p:spPr bwMode="auto">
              <a:xfrm>
                <a:off x="6281738" y="3313113"/>
                <a:ext cx="65088" cy="334963"/>
              </a:xfrm>
              <a:custGeom>
                <a:avLst/>
                <a:gdLst>
                  <a:gd name="T0" fmla="*/ 17 w 17"/>
                  <a:gd name="T1" fmla="*/ 84 h 88"/>
                  <a:gd name="T2" fmla="*/ 14 w 17"/>
                  <a:gd name="T3" fmla="*/ 88 h 88"/>
                  <a:gd name="T4" fmla="*/ 3 w 17"/>
                  <a:gd name="T5" fmla="*/ 88 h 88"/>
                  <a:gd name="T6" fmla="*/ 0 w 17"/>
                  <a:gd name="T7" fmla="*/ 84 h 88"/>
                  <a:gd name="T8" fmla="*/ 0 w 17"/>
                  <a:gd name="T9" fmla="*/ 4 h 88"/>
                  <a:gd name="T10" fmla="*/ 3 w 17"/>
                  <a:gd name="T11" fmla="*/ 0 h 88"/>
                  <a:gd name="T12" fmla="*/ 14 w 17"/>
                  <a:gd name="T13" fmla="*/ 0 h 88"/>
                  <a:gd name="T14" fmla="*/ 17 w 17"/>
                  <a:gd name="T15" fmla="*/ 4 h 88"/>
                  <a:gd name="T16" fmla="*/ 17 w 17"/>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8">
                    <a:moveTo>
                      <a:pt x="17" y="84"/>
                    </a:moveTo>
                    <a:cubicBezTo>
                      <a:pt x="17" y="86"/>
                      <a:pt x="15" y="88"/>
                      <a:pt x="14" y="88"/>
                    </a:cubicBezTo>
                    <a:cubicBezTo>
                      <a:pt x="3" y="88"/>
                      <a:pt x="3" y="88"/>
                      <a:pt x="3" y="88"/>
                    </a:cubicBezTo>
                    <a:cubicBezTo>
                      <a:pt x="1" y="88"/>
                      <a:pt x="0" y="86"/>
                      <a:pt x="0" y="84"/>
                    </a:cubicBezTo>
                    <a:cubicBezTo>
                      <a:pt x="0" y="4"/>
                      <a:pt x="0" y="4"/>
                      <a:pt x="0" y="4"/>
                    </a:cubicBezTo>
                    <a:cubicBezTo>
                      <a:pt x="0" y="2"/>
                      <a:pt x="1" y="0"/>
                      <a:pt x="3" y="0"/>
                    </a:cubicBezTo>
                    <a:cubicBezTo>
                      <a:pt x="14" y="0"/>
                      <a:pt x="14" y="0"/>
                      <a:pt x="14" y="0"/>
                    </a:cubicBezTo>
                    <a:cubicBezTo>
                      <a:pt x="15" y="0"/>
                      <a:pt x="17" y="2"/>
                      <a:pt x="17" y="4"/>
                    </a:cubicBezTo>
                    <a:lnTo>
                      <a:pt x="17" y="84"/>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7" name="Freeform 78">
                <a:extLst>
                  <a:ext uri="{FF2B5EF4-FFF2-40B4-BE49-F238E27FC236}">
                    <a16:creationId xmlns:a16="http://schemas.microsoft.com/office/drawing/2014/main" id="{7094F544-2D50-3F46-9AD6-144A4C027266}"/>
                  </a:ext>
                </a:extLst>
              </p:cNvPr>
              <p:cNvSpPr>
                <a:spLocks/>
              </p:cNvSpPr>
              <p:nvPr/>
            </p:nvSpPr>
            <p:spPr bwMode="auto">
              <a:xfrm>
                <a:off x="6249988" y="3302000"/>
                <a:ext cx="127000" cy="33338"/>
              </a:xfrm>
              <a:custGeom>
                <a:avLst/>
                <a:gdLst>
                  <a:gd name="T0" fmla="*/ 33 w 33"/>
                  <a:gd name="T1" fmla="*/ 7 h 9"/>
                  <a:gd name="T2" fmla="*/ 31 w 33"/>
                  <a:gd name="T3" fmla="*/ 9 h 9"/>
                  <a:gd name="T4" fmla="*/ 2 w 33"/>
                  <a:gd name="T5" fmla="*/ 9 h 9"/>
                  <a:gd name="T6" fmla="*/ 0 w 33"/>
                  <a:gd name="T7" fmla="*/ 7 h 9"/>
                  <a:gd name="T8" fmla="*/ 0 w 33"/>
                  <a:gd name="T9" fmla="*/ 3 h 9"/>
                  <a:gd name="T10" fmla="*/ 2 w 33"/>
                  <a:gd name="T11" fmla="*/ 0 h 9"/>
                  <a:gd name="T12" fmla="*/ 31 w 33"/>
                  <a:gd name="T13" fmla="*/ 0 h 9"/>
                  <a:gd name="T14" fmla="*/ 33 w 33"/>
                  <a:gd name="T15" fmla="*/ 3 h 9"/>
                  <a:gd name="T16" fmla="*/ 33 w 33"/>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9">
                    <a:moveTo>
                      <a:pt x="33" y="7"/>
                    </a:moveTo>
                    <a:cubicBezTo>
                      <a:pt x="33" y="8"/>
                      <a:pt x="32" y="9"/>
                      <a:pt x="31" y="9"/>
                    </a:cubicBezTo>
                    <a:cubicBezTo>
                      <a:pt x="2" y="9"/>
                      <a:pt x="2" y="9"/>
                      <a:pt x="2" y="9"/>
                    </a:cubicBezTo>
                    <a:cubicBezTo>
                      <a:pt x="1" y="9"/>
                      <a:pt x="0" y="8"/>
                      <a:pt x="0" y="7"/>
                    </a:cubicBezTo>
                    <a:cubicBezTo>
                      <a:pt x="0" y="3"/>
                      <a:pt x="0" y="3"/>
                      <a:pt x="0" y="3"/>
                    </a:cubicBezTo>
                    <a:cubicBezTo>
                      <a:pt x="0" y="1"/>
                      <a:pt x="1" y="0"/>
                      <a:pt x="2" y="0"/>
                    </a:cubicBezTo>
                    <a:cubicBezTo>
                      <a:pt x="31" y="0"/>
                      <a:pt x="31" y="0"/>
                      <a:pt x="31" y="0"/>
                    </a:cubicBezTo>
                    <a:cubicBezTo>
                      <a:pt x="32" y="0"/>
                      <a:pt x="33" y="1"/>
                      <a:pt x="33" y="3"/>
                    </a:cubicBezTo>
                    <a:lnTo>
                      <a:pt x="33" y="7"/>
                    </a:ln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8" name="Oval 79">
                <a:extLst>
                  <a:ext uri="{FF2B5EF4-FFF2-40B4-BE49-F238E27FC236}">
                    <a16:creationId xmlns:a16="http://schemas.microsoft.com/office/drawing/2014/main" id="{5662A151-3B85-E640-A91A-2D625F074452}"/>
                  </a:ext>
                </a:extLst>
              </p:cNvPr>
              <p:cNvSpPr>
                <a:spLocks noChangeArrowheads="1"/>
              </p:cNvSpPr>
              <p:nvPr/>
            </p:nvSpPr>
            <p:spPr bwMode="auto">
              <a:xfrm>
                <a:off x="6230938" y="3302000"/>
                <a:ext cx="58738"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59" name="Oval 80">
                <a:extLst>
                  <a:ext uri="{FF2B5EF4-FFF2-40B4-BE49-F238E27FC236}">
                    <a16:creationId xmlns:a16="http://schemas.microsoft.com/office/drawing/2014/main" id="{6DCEB5C0-ECF3-1A44-B849-4616AF8B3EE1}"/>
                  </a:ext>
                </a:extLst>
              </p:cNvPr>
              <p:cNvSpPr>
                <a:spLocks noChangeArrowheads="1"/>
              </p:cNvSpPr>
              <p:nvPr/>
            </p:nvSpPr>
            <p:spPr bwMode="auto">
              <a:xfrm>
                <a:off x="6338888" y="3302000"/>
                <a:ext cx="57150" cy="60325"/>
              </a:xfrm>
              <a:prstGeom prst="ellipse">
                <a:avLst/>
              </a:pr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60" name="Freeform 81">
                <a:extLst>
                  <a:ext uri="{FF2B5EF4-FFF2-40B4-BE49-F238E27FC236}">
                    <a16:creationId xmlns:a16="http://schemas.microsoft.com/office/drawing/2014/main" id="{977B744A-8389-924F-B717-F38F2006FF3E}"/>
                  </a:ext>
                </a:extLst>
              </p:cNvPr>
              <p:cNvSpPr>
                <a:spLocks/>
              </p:cNvSpPr>
              <p:nvPr/>
            </p:nvSpPr>
            <p:spPr bwMode="auto">
              <a:xfrm>
                <a:off x="5834063" y="3663950"/>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5"/>
                      <a:pt x="137" y="6"/>
                      <a:pt x="135" y="6"/>
                    </a:cubicBezTo>
                    <a:cubicBezTo>
                      <a:pt x="3" y="6"/>
                      <a:pt x="3" y="6"/>
                      <a:pt x="3" y="6"/>
                    </a:cubicBezTo>
                    <a:cubicBezTo>
                      <a:pt x="1" y="6"/>
                      <a:pt x="0" y="5"/>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61" name="Freeform 82">
                <a:extLst>
                  <a:ext uri="{FF2B5EF4-FFF2-40B4-BE49-F238E27FC236}">
                    <a16:creationId xmlns:a16="http://schemas.microsoft.com/office/drawing/2014/main" id="{5541E200-666F-994C-998E-22E2EBFCED19}"/>
                  </a:ext>
                </a:extLst>
              </p:cNvPr>
              <p:cNvSpPr>
                <a:spLocks/>
              </p:cNvSpPr>
              <p:nvPr/>
            </p:nvSpPr>
            <p:spPr bwMode="auto">
              <a:xfrm>
                <a:off x="5834063" y="3694113"/>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5"/>
                      <a:pt x="137" y="6"/>
                      <a:pt x="135" y="6"/>
                    </a:cubicBezTo>
                    <a:cubicBezTo>
                      <a:pt x="3" y="6"/>
                      <a:pt x="3" y="6"/>
                      <a:pt x="3" y="6"/>
                    </a:cubicBezTo>
                    <a:cubicBezTo>
                      <a:pt x="1" y="6"/>
                      <a:pt x="0" y="5"/>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62" name="Freeform 83">
                <a:extLst>
                  <a:ext uri="{FF2B5EF4-FFF2-40B4-BE49-F238E27FC236}">
                    <a16:creationId xmlns:a16="http://schemas.microsoft.com/office/drawing/2014/main" id="{FB73E907-5A15-BA4B-9D9A-DE8AC8ECDBB8}"/>
                  </a:ext>
                </a:extLst>
              </p:cNvPr>
              <p:cNvSpPr>
                <a:spLocks/>
              </p:cNvSpPr>
              <p:nvPr/>
            </p:nvSpPr>
            <p:spPr bwMode="auto">
              <a:xfrm>
                <a:off x="5834063" y="3724275"/>
                <a:ext cx="527050" cy="22225"/>
              </a:xfrm>
              <a:custGeom>
                <a:avLst/>
                <a:gdLst>
                  <a:gd name="T0" fmla="*/ 138 w 138"/>
                  <a:gd name="T1" fmla="*/ 3 h 6"/>
                  <a:gd name="T2" fmla="*/ 135 w 138"/>
                  <a:gd name="T3" fmla="*/ 6 h 6"/>
                  <a:gd name="T4" fmla="*/ 3 w 138"/>
                  <a:gd name="T5" fmla="*/ 6 h 6"/>
                  <a:gd name="T6" fmla="*/ 0 w 138"/>
                  <a:gd name="T7" fmla="*/ 3 h 6"/>
                  <a:gd name="T8" fmla="*/ 0 w 138"/>
                  <a:gd name="T9" fmla="*/ 3 h 6"/>
                  <a:gd name="T10" fmla="*/ 3 w 138"/>
                  <a:gd name="T11" fmla="*/ 0 h 6"/>
                  <a:gd name="T12" fmla="*/ 135 w 138"/>
                  <a:gd name="T13" fmla="*/ 0 h 6"/>
                  <a:gd name="T14" fmla="*/ 138 w 13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
                    <a:moveTo>
                      <a:pt x="138" y="3"/>
                    </a:moveTo>
                    <a:cubicBezTo>
                      <a:pt x="138" y="4"/>
                      <a:pt x="137" y="6"/>
                      <a:pt x="135" y="6"/>
                    </a:cubicBezTo>
                    <a:cubicBezTo>
                      <a:pt x="3" y="6"/>
                      <a:pt x="3" y="6"/>
                      <a:pt x="3" y="6"/>
                    </a:cubicBezTo>
                    <a:cubicBezTo>
                      <a:pt x="1" y="6"/>
                      <a:pt x="0" y="4"/>
                      <a:pt x="0" y="3"/>
                    </a:cubicBezTo>
                    <a:cubicBezTo>
                      <a:pt x="0" y="3"/>
                      <a:pt x="0" y="3"/>
                      <a:pt x="0" y="3"/>
                    </a:cubicBezTo>
                    <a:cubicBezTo>
                      <a:pt x="0" y="1"/>
                      <a:pt x="1" y="0"/>
                      <a:pt x="3" y="0"/>
                    </a:cubicBezTo>
                    <a:cubicBezTo>
                      <a:pt x="135" y="0"/>
                      <a:pt x="135" y="0"/>
                      <a:pt x="135" y="0"/>
                    </a:cubicBezTo>
                    <a:cubicBezTo>
                      <a:pt x="137" y="0"/>
                      <a:pt x="138" y="1"/>
                      <a:pt x="138" y="3"/>
                    </a:cubicBezTo>
                    <a:close/>
                  </a:path>
                </a:pathLst>
              </a:custGeom>
              <a:solidFill>
                <a:schemeClr val="bg1"/>
              </a:solidFill>
              <a:ln>
                <a:noFill/>
              </a:ln>
            </p:spPr>
            <p:txBody>
              <a:bodyPr vert="horz" wrap="square" lIns="91435" tIns="45718" rIns="91435" bIns="45718" numCol="1" anchor="t" anchorCtr="0" compatLnSpc="1">
                <a:prstTxWarp prst="textNoShape">
                  <a:avLst/>
                </a:prstTxWarp>
              </a:bodyPr>
              <a:lstStyle/>
              <a:p>
                <a:endParaRPr lang="zh-CN" altLang="en-US" sz="1707"/>
              </a:p>
            </p:txBody>
          </p:sp>
        </p:grpSp>
      </p:grpSp>
    </p:spTree>
    <p:extLst>
      <p:ext uri="{BB962C8B-B14F-4D97-AF65-F5344CB8AC3E}">
        <p14:creationId xmlns:p14="http://schemas.microsoft.com/office/powerpoint/2010/main" val="332323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across)">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62"/>
          <p:cNvSpPr txBox="1"/>
          <p:nvPr/>
        </p:nvSpPr>
        <p:spPr>
          <a:xfrm>
            <a:off x="6289175" y="859194"/>
            <a:ext cx="4801314" cy="1293752"/>
          </a:xfrm>
          <a:prstGeom prst="rect">
            <a:avLst/>
          </a:prstGeom>
          <a:noFill/>
        </p:spPr>
        <p:txBody>
          <a:bodyPr wrap="none" rtlCol="0">
            <a:spAutoFit/>
          </a:bodyPr>
          <a:lstStyle/>
          <a:p>
            <a:pPr>
              <a:lnSpc>
                <a:spcPct val="120000"/>
              </a:lnSpc>
            </a:pPr>
            <a:r>
              <a:rPr lang="zh-CN" altLang="en-US" dirty="0"/>
              <a:t>识别文本中具有特定意义的实体</a:t>
            </a:r>
            <a:endParaRPr lang="en-US" altLang="zh-CN" dirty="0"/>
          </a:p>
          <a:p>
            <a:pPr>
              <a:lnSpc>
                <a:spcPct val="120000"/>
              </a:lnSpc>
            </a:pPr>
            <a:r>
              <a:rPr lang="zh-CN" altLang="en-US" dirty="0"/>
              <a:t>主要包括人名、地名、机构名、专有名词等。</a:t>
            </a:r>
            <a:endParaRPr lang="en-US" altLang="zh-CN" dirty="0"/>
          </a:p>
          <a:p>
            <a:pPr>
              <a:lnSpc>
                <a:spcPct val="120000"/>
              </a:lnSpc>
            </a:pPr>
            <a:r>
              <a:rPr lang="zh-CN" altLang="en-US" sz="32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生成关键词文档</a:t>
            </a:r>
            <a:endParaRPr lang="en-US" altLang="zh-CN" sz="32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358303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命名实体识别提取人名</a:t>
            </a: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a:extLst>
              <a:ext uri="{FF2B5EF4-FFF2-40B4-BE49-F238E27FC236}">
                <a16:creationId xmlns:a16="http://schemas.microsoft.com/office/drawing/2014/main" id="{4C0F81A1-AB4E-B54F-9278-AA18A651E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215" y="2544271"/>
            <a:ext cx="5228351" cy="3458547"/>
          </a:xfrm>
          <a:prstGeom prst="rect">
            <a:avLst/>
          </a:prstGeom>
        </p:spPr>
      </p:pic>
      <p:sp>
        <p:nvSpPr>
          <p:cNvPr id="21" name="椭圆 20">
            <a:extLst>
              <a:ext uri="{FF2B5EF4-FFF2-40B4-BE49-F238E27FC236}">
                <a16:creationId xmlns:a16="http://schemas.microsoft.com/office/drawing/2014/main" id="{B29298A5-E3DA-7C4E-9E09-D9C3F8ED2CD5}"/>
              </a:ext>
            </a:extLst>
          </p:cNvPr>
          <p:cNvSpPr/>
          <p:nvPr/>
        </p:nvSpPr>
        <p:spPr>
          <a:xfrm>
            <a:off x="875001" y="1143125"/>
            <a:ext cx="4141559" cy="4139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2" name="椭圆 21">
            <a:extLst>
              <a:ext uri="{FF2B5EF4-FFF2-40B4-BE49-F238E27FC236}">
                <a16:creationId xmlns:a16="http://schemas.microsoft.com/office/drawing/2014/main" id="{49E6E10F-37F6-1841-A732-C70320D9C9D3}"/>
              </a:ext>
            </a:extLst>
          </p:cNvPr>
          <p:cNvSpPr/>
          <p:nvPr/>
        </p:nvSpPr>
        <p:spPr>
          <a:xfrm>
            <a:off x="5043545" y="1749518"/>
            <a:ext cx="417490" cy="4174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3" name="椭圆 22">
            <a:extLst>
              <a:ext uri="{FF2B5EF4-FFF2-40B4-BE49-F238E27FC236}">
                <a16:creationId xmlns:a16="http://schemas.microsoft.com/office/drawing/2014/main" id="{BF389EEC-0FB4-4544-A3BF-8BA54B3FAD2A}"/>
              </a:ext>
            </a:extLst>
          </p:cNvPr>
          <p:cNvSpPr/>
          <p:nvPr/>
        </p:nvSpPr>
        <p:spPr>
          <a:xfrm>
            <a:off x="4548273" y="1454259"/>
            <a:ext cx="328594" cy="3301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4" name="椭圆 23">
            <a:extLst>
              <a:ext uri="{FF2B5EF4-FFF2-40B4-BE49-F238E27FC236}">
                <a16:creationId xmlns:a16="http://schemas.microsoft.com/office/drawing/2014/main" id="{EA55E702-1322-1047-916E-9AADA25B1ED1}"/>
              </a:ext>
            </a:extLst>
          </p:cNvPr>
          <p:cNvSpPr/>
          <p:nvPr/>
        </p:nvSpPr>
        <p:spPr>
          <a:xfrm flipH="1">
            <a:off x="298768" y="1919371"/>
            <a:ext cx="554008" cy="55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5" name="椭圆 24">
            <a:extLst>
              <a:ext uri="{FF2B5EF4-FFF2-40B4-BE49-F238E27FC236}">
                <a16:creationId xmlns:a16="http://schemas.microsoft.com/office/drawing/2014/main" id="{74B88022-0223-354B-B10C-5F361916EB24}"/>
              </a:ext>
            </a:extLst>
          </p:cNvPr>
          <p:cNvSpPr/>
          <p:nvPr/>
        </p:nvSpPr>
        <p:spPr>
          <a:xfrm>
            <a:off x="5256260" y="2995638"/>
            <a:ext cx="206363" cy="204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6" name="椭圆 25">
            <a:extLst>
              <a:ext uri="{FF2B5EF4-FFF2-40B4-BE49-F238E27FC236}">
                <a16:creationId xmlns:a16="http://schemas.microsoft.com/office/drawing/2014/main" id="{8DABFB4F-DF64-714B-BD00-971C8560D247}"/>
              </a:ext>
            </a:extLst>
          </p:cNvPr>
          <p:cNvSpPr/>
          <p:nvPr/>
        </p:nvSpPr>
        <p:spPr>
          <a:xfrm rot="11047877">
            <a:off x="1938567" y="5992672"/>
            <a:ext cx="165091" cy="1650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7" name="椭圆 26">
            <a:extLst>
              <a:ext uri="{FF2B5EF4-FFF2-40B4-BE49-F238E27FC236}">
                <a16:creationId xmlns:a16="http://schemas.microsoft.com/office/drawing/2014/main" id="{E5FC2101-4CBE-A047-9472-7F5A816C6ED9}"/>
              </a:ext>
            </a:extLst>
          </p:cNvPr>
          <p:cNvSpPr/>
          <p:nvPr/>
        </p:nvSpPr>
        <p:spPr>
          <a:xfrm>
            <a:off x="1329000" y="5078323"/>
            <a:ext cx="603217" cy="6032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8" name="椭圆 27">
            <a:extLst>
              <a:ext uri="{FF2B5EF4-FFF2-40B4-BE49-F238E27FC236}">
                <a16:creationId xmlns:a16="http://schemas.microsoft.com/office/drawing/2014/main" id="{BE96DC43-5C4C-594D-93E7-97F672F59C8D}"/>
              </a:ext>
            </a:extLst>
          </p:cNvPr>
          <p:cNvSpPr/>
          <p:nvPr/>
        </p:nvSpPr>
        <p:spPr>
          <a:xfrm>
            <a:off x="576566" y="5152931"/>
            <a:ext cx="287321" cy="287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9" name="椭圆 28">
            <a:extLst>
              <a:ext uri="{FF2B5EF4-FFF2-40B4-BE49-F238E27FC236}">
                <a16:creationId xmlns:a16="http://schemas.microsoft.com/office/drawing/2014/main" id="{2D3C91CC-6E74-E541-84A3-E97930D2EEE7}"/>
              </a:ext>
            </a:extLst>
          </p:cNvPr>
          <p:cNvSpPr/>
          <p:nvPr/>
        </p:nvSpPr>
        <p:spPr>
          <a:xfrm flipH="1">
            <a:off x="2752909" y="5370407"/>
            <a:ext cx="301609" cy="3016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0" name="椭圆 29">
            <a:extLst>
              <a:ext uri="{FF2B5EF4-FFF2-40B4-BE49-F238E27FC236}">
                <a16:creationId xmlns:a16="http://schemas.microsoft.com/office/drawing/2014/main" id="{2C770976-8006-7447-9D95-A5BF4225AA65}"/>
              </a:ext>
            </a:extLst>
          </p:cNvPr>
          <p:cNvSpPr/>
          <p:nvPr/>
        </p:nvSpPr>
        <p:spPr>
          <a:xfrm flipH="1">
            <a:off x="4416518" y="5197378"/>
            <a:ext cx="231762" cy="2333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1" name="椭圆 30">
            <a:extLst>
              <a:ext uri="{FF2B5EF4-FFF2-40B4-BE49-F238E27FC236}">
                <a16:creationId xmlns:a16="http://schemas.microsoft.com/office/drawing/2014/main" id="{7D462C62-04F4-1845-98DD-3597FC4152C6}"/>
              </a:ext>
            </a:extLst>
          </p:cNvPr>
          <p:cNvSpPr/>
          <p:nvPr/>
        </p:nvSpPr>
        <p:spPr>
          <a:xfrm>
            <a:off x="3610112" y="5579946"/>
            <a:ext cx="250811" cy="2523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grpSp>
        <p:nvGrpSpPr>
          <p:cNvPr id="32" name="组合 31">
            <a:extLst>
              <a:ext uri="{FF2B5EF4-FFF2-40B4-BE49-F238E27FC236}">
                <a16:creationId xmlns:a16="http://schemas.microsoft.com/office/drawing/2014/main" id="{DB4BAC3B-78F9-0945-98AD-DC86CDB3D47B}"/>
              </a:ext>
            </a:extLst>
          </p:cNvPr>
          <p:cNvGrpSpPr/>
          <p:nvPr/>
        </p:nvGrpSpPr>
        <p:grpSpPr>
          <a:xfrm>
            <a:off x="4532398" y="3368969"/>
            <a:ext cx="1681938" cy="1674842"/>
            <a:chOff x="4532318" y="3368966"/>
            <a:chExt cx="1682032" cy="1674934"/>
          </a:xfrm>
          <a:solidFill>
            <a:schemeClr val="accent4"/>
          </a:solidFill>
        </p:grpSpPr>
        <p:sp>
          <p:nvSpPr>
            <p:cNvPr id="33" name="椭圆 32">
              <a:extLst>
                <a:ext uri="{FF2B5EF4-FFF2-40B4-BE49-F238E27FC236}">
                  <a16:creationId xmlns:a16="http://schemas.microsoft.com/office/drawing/2014/main" id="{9D11A1EA-DA08-D740-9255-ABCA9E88B0EE}"/>
                </a:ext>
              </a:extLst>
            </p:cNvPr>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4" name="文本框 33">
              <a:extLst>
                <a:ext uri="{FF2B5EF4-FFF2-40B4-BE49-F238E27FC236}">
                  <a16:creationId xmlns:a16="http://schemas.microsoft.com/office/drawing/2014/main" id="{6DF955BB-94CE-A946-8071-83A62D241092}"/>
                </a:ext>
              </a:extLst>
            </p:cNvPr>
            <p:cNvSpPr txBox="1"/>
            <p:nvPr/>
          </p:nvSpPr>
          <p:spPr>
            <a:xfrm>
              <a:off x="4532318" y="3962860"/>
              <a:ext cx="1548909" cy="439568"/>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识别数据集</a:t>
              </a:r>
              <a:endPar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5" name="图片 34">
            <a:extLst>
              <a:ext uri="{FF2B5EF4-FFF2-40B4-BE49-F238E27FC236}">
                <a16:creationId xmlns:a16="http://schemas.microsoft.com/office/drawing/2014/main" id="{BDD6C6B2-2DD0-944A-A11C-A63A9D63CE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4058" y="1630462"/>
            <a:ext cx="3251200" cy="3251200"/>
          </a:xfrm>
          <a:prstGeom prst="rect">
            <a:avLst/>
          </a:prstGeom>
        </p:spPr>
      </p:pic>
    </p:spTree>
    <p:extLst>
      <p:ext uri="{BB962C8B-B14F-4D97-AF65-F5344CB8AC3E}">
        <p14:creationId xmlns:p14="http://schemas.microsoft.com/office/powerpoint/2010/main" val="320453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30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30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30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30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30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60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60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60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fltVal val="0"/>
                                          </p:val>
                                        </p:tav>
                                        <p:tav tm="100000">
                                          <p:val>
                                            <p:strVal val="#ppt_w"/>
                                          </p:val>
                                        </p:tav>
                                      </p:tavLst>
                                    </p:anim>
                                    <p:anim calcmode="lin" valueType="num">
                                      <p:cBhvr>
                                        <p:cTn id="50" dur="500" fill="hold"/>
                                        <p:tgtEl>
                                          <p:spTgt spid="30"/>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60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30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116" name="TextBox 39"/>
          <p:cNvSpPr txBox="1"/>
          <p:nvPr/>
        </p:nvSpPr>
        <p:spPr>
          <a:xfrm>
            <a:off x="338397" y="5992547"/>
            <a:ext cx="4921989" cy="580415"/>
          </a:xfrm>
          <a:prstGeom prst="rect">
            <a:avLst/>
          </a:prstGeom>
          <a:noFill/>
        </p:spPr>
        <p:txBody>
          <a:bodyPr wrap="square" rtlCol="0">
            <a:spAutoFit/>
          </a:bodyPr>
          <a:lstStyle/>
          <a:p>
            <a:pPr>
              <a:lnSpc>
                <a:spcPct val="150000"/>
              </a:lnSpc>
            </a:pPr>
            <a:r>
              <a:rPr lang="en-US" altLang="zh-CN"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tag</a:t>
            </a:r>
            <a:r>
              <a:rPr lang="zh-CN" altLang="en-US"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拆分</a:t>
            </a:r>
            <a:r>
              <a:rPr lang="en-US" altLang="zh-CN"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&amp;</a:t>
            </a:r>
            <a:r>
              <a:rPr lang="zh-CN" altLang="en-US"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标准化词典</a:t>
            </a:r>
            <a:r>
              <a:rPr lang="en-US" altLang="zh-CN" sz="2400" dirty="0" err="1">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dictionary.json</a:t>
            </a:r>
            <a:endParaRPr lang="zh-CN" altLang="en-US"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制定词典</a:t>
            </a: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117" name="TextBox 39">
            <a:extLst>
              <a:ext uri="{FF2B5EF4-FFF2-40B4-BE49-F238E27FC236}">
                <a16:creationId xmlns:a16="http://schemas.microsoft.com/office/drawing/2014/main" id="{8F61E1EC-CFE4-9541-BA13-6DE61AD7D31C}"/>
              </a:ext>
            </a:extLst>
          </p:cNvPr>
          <p:cNvSpPr txBox="1"/>
          <p:nvPr/>
        </p:nvSpPr>
        <p:spPr>
          <a:xfrm>
            <a:off x="8347767" y="1134608"/>
            <a:ext cx="2498512" cy="580415"/>
          </a:xfrm>
          <a:prstGeom prst="rect">
            <a:avLst/>
          </a:prstGeom>
          <a:noFill/>
        </p:spPr>
        <p:txBody>
          <a:bodyPr wrap="square" rtlCol="0">
            <a:spAutoFit/>
          </a:bodyPr>
          <a:lstStyle/>
          <a:p>
            <a:pPr>
              <a:lnSpc>
                <a:spcPct val="150000"/>
              </a:lnSpc>
            </a:pPr>
            <a:r>
              <a:rPr lang="zh-CN" altLang="en-US" sz="2400" dirty="0">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别名词典</a:t>
            </a:r>
            <a:r>
              <a:rPr lang="en-US" altLang="zh-CN" sz="2400" dirty="0" err="1">
                <a:solidFill>
                  <a:schemeClr val="tx1">
                    <a:lumMod val="75000"/>
                  </a:schemeClr>
                </a:solidFill>
                <a:latin typeface="Arial" panose="020B0604020202020204" pitchFamily="34" charset="0"/>
                <a:ea typeface="微软雅黑" panose="020B0503020204020204" pitchFamily="34" charset="-122"/>
                <a:sym typeface="Arial" panose="020B0604020202020204" pitchFamily="34" charset="0"/>
              </a:rPr>
              <a:t>dic.json</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id="{436729D5-9E64-464A-93A7-ACB469518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2093" y="1977126"/>
            <a:ext cx="3961014" cy="4687487"/>
          </a:xfrm>
          <a:prstGeom prst="rect">
            <a:avLst/>
          </a:prstGeom>
        </p:spPr>
      </p:pic>
      <p:pic>
        <p:nvPicPr>
          <p:cNvPr id="7" name="图片 6">
            <a:extLst>
              <a:ext uri="{FF2B5EF4-FFF2-40B4-BE49-F238E27FC236}">
                <a16:creationId xmlns:a16="http://schemas.microsoft.com/office/drawing/2014/main" id="{DDC75A89-5E48-9D4C-BFD9-047031D813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491" y="654909"/>
            <a:ext cx="4561498" cy="5295304"/>
          </a:xfrm>
          <a:prstGeom prst="rect">
            <a:avLst/>
          </a:prstGeom>
        </p:spPr>
      </p:pic>
      <p:grpSp>
        <p:nvGrpSpPr>
          <p:cNvPr id="119" name="组合 118">
            <a:extLst>
              <a:ext uri="{FF2B5EF4-FFF2-40B4-BE49-F238E27FC236}">
                <a16:creationId xmlns:a16="http://schemas.microsoft.com/office/drawing/2014/main" id="{51BC1148-D94F-5643-B159-704A55B2D1FE}"/>
              </a:ext>
            </a:extLst>
          </p:cNvPr>
          <p:cNvGrpSpPr/>
          <p:nvPr/>
        </p:nvGrpSpPr>
        <p:grpSpPr>
          <a:xfrm>
            <a:off x="4539495" y="3368969"/>
            <a:ext cx="1674840" cy="1674842"/>
            <a:chOff x="4539416" y="3368966"/>
            <a:chExt cx="1674934" cy="1674934"/>
          </a:xfrm>
          <a:solidFill>
            <a:schemeClr val="accent4"/>
          </a:solidFill>
        </p:grpSpPr>
        <p:sp>
          <p:nvSpPr>
            <p:cNvPr id="120" name="椭圆 119">
              <a:extLst>
                <a:ext uri="{FF2B5EF4-FFF2-40B4-BE49-F238E27FC236}">
                  <a16:creationId xmlns:a16="http://schemas.microsoft.com/office/drawing/2014/main" id="{BC48A53B-4876-6E4C-A440-254A01DBD820}"/>
                </a:ext>
              </a:extLst>
            </p:cNvPr>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121" name="文本框 120">
              <a:extLst>
                <a:ext uri="{FF2B5EF4-FFF2-40B4-BE49-F238E27FC236}">
                  <a16:creationId xmlns:a16="http://schemas.microsoft.com/office/drawing/2014/main" id="{247C87A4-A848-B547-AD4D-09A6E5837B0F}"/>
                </a:ext>
              </a:extLst>
            </p:cNvPr>
            <p:cNvSpPr txBox="1"/>
            <p:nvPr/>
          </p:nvSpPr>
          <p:spPr>
            <a:xfrm>
              <a:off x="4575185" y="3962860"/>
              <a:ext cx="1465548" cy="439568"/>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依据数据集</a:t>
              </a:r>
              <a:endPar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2" name="组合 121">
            <a:extLst>
              <a:ext uri="{FF2B5EF4-FFF2-40B4-BE49-F238E27FC236}">
                <a16:creationId xmlns:a16="http://schemas.microsoft.com/office/drawing/2014/main" id="{63D47BB8-C97A-9146-B4A9-096690DE7883}"/>
              </a:ext>
            </a:extLst>
          </p:cNvPr>
          <p:cNvGrpSpPr/>
          <p:nvPr/>
        </p:nvGrpSpPr>
        <p:grpSpPr>
          <a:xfrm>
            <a:off x="10517157" y="68517"/>
            <a:ext cx="1674839" cy="1674842"/>
            <a:chOff x="4539416" y="3368966"/>
            <a:chExt cx="1674934" cy="1674934"/>
          </a:xfrm>
          <a:solidFill>
            <a:schemeClr val="accent4"/>
          </a:solidFill>
        </p:grpSpPr>
        <p:sp>
          <p:nvSpPr>
            <p:cNvPr id="123" name="椭圆 122">
              <a:extLst>
                <a:ext uri="{FF2B5EF4-FFF2-40B4-BE49-F238E27FC236}">
                  <a16:creationId xmlns:a16="http://schemas.microsoft.com/office/drawing/2014/main" id="{8091B862-089C-2048-8668-CF52BEFCEA90}"/>
                </a:ext>
              </a:extLst>
            </p:cNvPr>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124" name="文本框 123">
              <a:extLst>
                <a:ext uri="{FF2B5EF4-FFF2-40B4-BE49-F238E27FC236}">
                  <a16:creationId xmlns:a16="http://schemas.microsoft.com/office/drawing/2014/main" id="{A7FAEDC4-A640-0F41-B342-00A033552050}"/>
                </a:ext>
              </a:extLst>
            </p:cNvPr>
            <p:cNvSpPr txBox="1"/>
            <p:nvPr/>
          </p:nvSpPr>
          <p:spPr>
            <a:xfrm>
              <a:off x="4575185" y="3962860"/>
              <a:ext cx="1505626" cy="437773"/>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依据关键词文档</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81810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wipe(up)">
                                      <p:cBhvr>
                                        <p:cTn id="14" dur="500"/>
                                        <p:tgtEl>
                                          <p:spTgt spid="11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wipe(up)">
                                      <p:cBhvr>
                                        <p:cTn id="18" dur="500"/>
                                        <p:tgtEl>
                                          <p:spTgt spid="117"/>
                                        </p:tgtEl>
                                      </p:cBhvr>
                                    </p:animEffect>
                                  </p:childTnLst>
                                </p:cTn>
                              </p:par>
                              <p:par>
                                <p:cTn id="19" presetID="23" presetClass="entr" presetSubtype="16" fill="hold" nodeType="withEffect">
                                  <p:stCondLst>
                                    <p:cond delay="0"/>
                                  </p:stCondLst>
                                  <p:childTnLst>
                                    <p:set>
                                      <p:cBhvr>
                                        <p:cTn id="20" dur="1" fill="hold">
                                          <p:stCondLst>
                                            <p:cond delay="0"/>
                                          </p:stCondLst>
                                        </p:cTn>
                                        <p:tgtEl>
                                          <p:spTgt spid="119"/>
                                        </p:tgtEl>
                                        <p:attrNameLst>
                                          <p:attrName>style.visibility</p:attrName>
                                        </p:attrNameLst>
                                      </p:cBhvr>
                                      <p:to>
                                        <p:strVal val="visible"/>
                                      </p:to>
                                    </p:set>
                                    <p:anim calcmode="lin" valueType="num">
                                      <p:cBhvr>
                                        <p:cTn id="21" dur="500" fill="hold"/>
                                        <p:tgtEl>
                                          <p:spTgt spid="119"/>
                                        </p:tgtEl>
                                        <p:attrNameLst>
                                          <p:attrName>ppt_w</p:attrName>
                                        </p:attrNameLst>
                                      </p:cBhvr>
                                      <p:tavLst>
                                        <p:tav tm="0">
                                          <p:val>
                                            <p:fltVal val="0"/>
                                          </p:val>
                                        </p:tav>
                                        <p:tav tm="100000">
                                          <p:val>
                                            <p:strVal val="#ppt_w"/>
                                          </p:val>
                                        </p:tav>
                                      </p:tavLst>
                                    </p:anim>
                                    <p:anim calcmode="lin" valueType="num">
                                      <p:cBhvr>
                                        <p:cTn id="22" dur="500" fill="hold"/>
                                        <p:tgtEl>
                                          <p:spTgt spid="119"/>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p:cTn id="25" dur="500" fill="hold"/>
                                        <p:tgtEl>
                                          <p:spTgt spid="122"/>
                                        </p:tgtEl>
                                        <p:attrNameLst>
                                          <p:attrName>ppt_w</p:attrName>
                                        </p:attrNameLst>
                                      </p:cBhvr>
                                      <p:tavLst>
                                        <p:tav tm="0">
                                          <p:val>
                                            <p:fltVal val="0"/>
                                          </p:val>
                                        </p:tav>
                                        <p:tav tm="100000">
                                          <p:val>
                                            <p:strVal val="#ppt_w"/>
                                          </p:val>
                                        </p:tav>
                                      </p:tavLst>
                                    </p:anim>
                                    <p:anim calcmode="lin" valueType="num">
                                      <p:cBhvr>
                                        <p:cTn id="26" dur="500" fill="hold"/>
                                        <p:tgtEl>
                                          <p:spTgt spid="1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116" name="TextBox 39"/>
          <p:cNvSpPr txBox="1"/>
          <p:nvPr/>
        </p:nvSpPr>
        <p:spPr>
          <a:xfrm>
            <a:off x="1111400" y="5352977"/>
            <a:ext cx="3550261" cy="1226105"/>
          </a:xfrm>
          <a:prstGeom prst="rect">
            <a:avLst/>
          </a:prstGeom>
          <a:noFill/>
        </p:spPr>
        <p:txBody>
          <a:bodyPr wrap="square" rtlCol="0">
            <a:spAutoFit/>
          </a:bodyPr>
          <a:lstStyle/>
          <a:p>
            <a:pPr>
              <a:lnSpc>
                <a:spcPct val="150000"/>
              </a:lnSpc>
            </a:pPr>
            <a:r>
              <a:rPr lang="en-US" altLang="zh-CN" sz="1327" dirty="0">
                <a:solidFill>
                  <a:schemeClr val="accent3">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1.</a:t>
            </a:r>
            <a:r>
              <a:rPr lang="zh-CN" altLang="zh-CN" sz="1327" dirty="0">
                <a:solidFill>
                  <a:schemeClr val="accent3">
                    <a:lumMod val="85000"/>
                    <a:lumOff val="15000"/>
                  </a:schemeClr>
                </a:solidFill>
                <a:latin typeface="Arial" panose="020B0604020202020204" pitchFamily="34" charset="0"/>
                <a:ea typeface="微软雅黑" panose="020B0503020204020204" pitchFamily="34" charset="-122"/>
              </a:rPr>
              <a:t>根据</a:t>
            </a:r>
            <a:r>
              <a:rPr lang="en-US" altLang="zh-CN" sz="1327" dirty="0" err="1">
                <a:solidFill>
                  <a:schemeClr val="accent3">
                    <a:lumMod val="85000"/>
                    <a:lumOff val="15000"/>
                  </a:schemeClr>
                </a:solidFill>
                <a:latin typeface="Arial" panose="020B0604020202020204" pitchFamily="34" charset="0"/>
                <a:ea typeface="微软雅黑" panose="020B0503020204020204" pitchFamily="34" charset="-122"/>
              </a:rPr>
              <a:t>dictionary.json</a:t>
            </a:r>
            <a:r>
              <a:rPr lang="zh-CN" altLang="zh-CN" sz="1327" dirty="0">
                <a:solidFill>
                  <a:schemeClr val="accent3">
                    <a:lumMod val="85000"/>
                    <a:lumOff val="15000"/>
                  </a:schemeClr>
                </a:solidFill>
                <a:latin typeface="Arial" panose="020B0604020202020204" pitchFamily="34" charset="0"/>
                <a:ea typeface="微软雅黑" panose="020B0503020204020204" pitchFamily="34" charset="-122"/>
              </a:rPr>
              <a:t>词典把</a:t>
            </a:r>
            <a:r>
              <a:rPr lang="zh-CN" altLang="en-US" sz="1327" dirty="0">
                <a:solidFill>
                  <a:schemeClr val="accent3">
                    <a:lumMod val="85000"/>
                    <a:lumOff val="15000"/>
                  </a:schemeClr>
                </a:solidFill>
                <a:latin typeface="Arial" panose="020B0604020202020204" pitchFamily="34" charset="0"/>
                <a:ea typeface="微软雅黑" panose="020B0503020204020204" pitchFamily="34" charset="-122"/>
              </a:rPr>
              <a:t>作品的</a:t>
            </a:r>
            <a:r>
              <a:rPr lang="zh-CN" altLang="zh-CN" sz="1327" dirty="0">
                <a:solidFill>
                  <a:schemeClr val="accent3">
                    <a:lumMod val="85000"/>
                    <a:lumOff val="15000"/>
                  </a:schemeClr>
                </a:solidFill>
                <a:latin typeface="Arial" panose="020B0604020202020204" pitchFamily="34" charset="0"/>
                <a:ea typeface="微软雅黑" panose="020B0503020204020204" pitchFamily="34" charset="-122"/>
              </a:rPr>
              <a:t>现有标签拆分为角色标签</a:t>
            </a:r>
            <a:endParaRPr lang="en-US" altLang="zh-CN" sz="1327" dirty="0">
              <a:solidFill>
                <a:schemeClr val="accent3">
                  <a:lumMod val="85000"/>
                  <a:lumOff val="15000"/>
                </a:schemeClr>
              </a:solidFill>
              <a:latin typeface="Arial" panose="020B0604020202020204" pitchFamily="34" charset="0"/>
              <a:ea typeface="微软雅黑" panose="020B0503020204020204" pitchFamily="34" charset="-122"/>
            </a:endParaRPr>
          </a:p>
          <a:p>
            <a:pPr>
              <a:lnSpc>
                <a:spcPct val="150000"/>
              </a:lnSpc>
            </a:pPr>
            <a:r>
              <a:rPr lang="zh-CN" altLang="zh-CN" sz="1200" dirty="0">
                <a:solidFill>
                  <a:schemeClr val="accent2">
                    <a:lumMod val="75000"/>
                  </a:schemeClr>
                </a:solidFill>
                <a:latin typeface="Arial" panose="020B0604020202020204" pitchFamily="34" charset="0"/>
                <a:ea typeface="微软雅黑" panose="020B0503020204020204" pitchFamily="34" charset="-122"/>
              </a:rPr>
              <a:t>例如王者荣耀虞姬</a:t>
            </a:r>
            <a:r>
              <a:rPr lang="en-US" altLang="zh-CN" sz="1200" dirty="0">
                <a:solidFill>
                  <a:schemeClr val="accent2">
                    <a:lumMod val="75000"/>
                  </a:schemeClr>
                </a:solidFill>
                <a:latin typeface="Arial" panose="020B0604020202020204" pitchFamily="34" charset="0"/>
                <a:ea typeface="微软雅黑" panose="020B0503020204020204" pitchFamily="34" charset="-122"/>
              </a:rPr>
              <a:t>——</a:t>
            </a:r>
            <a:r>
              <a:rPr lang="zh-CN" altLang="zh-CN" sz="1200" dirty="0">
                <a:solidFill>
                  <a:schemeClr val="accent2">
                    <a:lumMod val="75000"/>
                  </a:schemeClr>
                </a:solidFill>
                <a:latin typeface="Arial" panose="020B0604020202020204" pitchFamily="34" charset="0"/>
                <a:ea typeface="微软雅黑" panose="020B0503020204020204" pitchFamily="34" charset="-122"/>
              </a:rPr>
              <a:t>统一加“虞姬”角色</a:t>
            </a:r>
            <a:r>
              <a:rPr lang="en-US" altLang="zh-CN" sz="1200" dirty="0">
                <a:solidFill>
                  <a:schemeClr val="accent2">
                    <a:lumMod val="75000"/>
                  </a:schemeClr>
                </a:solidFill>
                <a:latin typeface="Arial" panose="020B0604020202020204" pitchFamily="34" charset="0"/>
                <a:ea typeface="微软雅黑" panose="020B0503020204020204" pitchFamily="34" charset="-122"/>
              </a:rPr>
              <a:t>tag</a:t>
            </a:r>
            <a:r>
              <a:rPr lang="zh-CN" altLang="zh-CN" sz="1200" dirty="0">
                <a:solidFill>
                  <a:schemeClr val="accent2">
                    <a:lumMod val="75000"/>
                  </a:schemeClr>
                </a:solidFill>
                <a:latin typeface="Arial" panose="020B0604020202020204" pitchFamily="34" charset="0"/>
                <a:ea typeface="微软雅黑" panose="020B0503020204020204" pitchFamily="34" charset="-122"/>
              </a:rPr>
              <a:t>，</a:t>
            </a:r>
            <a:r>
              <a:rPr lang="en-US" altLang="zh-CN" sz="1200" dirty="0" err="1">
                <a:solidFill>
                  <a:schemeClr val="accent2">
                    <a:lumMod val="75000"/>
                  </a:schemeClr>
                </a:solidFill>
                <a:latin typeface="Arial" panose="020B0604020202020204" pitchFamily="34" charset="0"/>
                <a:ea typeface="微软雅黑" panose="020B0503020204020204" pitchFamily="34" charset="-122"/>
              </a:rPr>
              <a:t>cptag</a:t>
            </a:r>
            <a:r>
              <a:rPr lang="zh-CN" altLang="zh-CN" sz="1200" dirty="0">
                <a:solidFill>
                  <a:schemeClr val="accent2">
                    <a:lumMod val="75000"/>
                  </a:schemeClr>
                </a:solidFill>
                <a:latin typeface="Arial" panose="020B0604020202020204" pitchFamily="34" charset="0"/>
                <a:ea typeface="微软雅黑" panose="020B0503020204020204" pitchFamily="34" charset="-122"/>
              </a:rPr>
              <a:t>统一拆分为两个角色</a:t>
            </a:r>
            <a:r>
              <a:rPr lang="en-US" altLang="zh-CN" sz="1200" dirty="0">
                <a:solidFill>
                  <a:schemeClr val="accent2">
                    <a:lumMod val="75000"/>
                  </a:schemeClr>
                </a:solidFill>
                <a:latin typeface="Arial" panose="020B0604020202020204" pitchFamily="34" charset="0"/>
                <a:ea typeface="微软雅黑" panose="020B0503020204020204" pitchFamily="34" charset="-122"/>
              </a:rPr>
              <a:t>tag</a:t>
            </a:r>
            <a:endParaRPr lang="zh-CN" altLang="en-US" sz="1200" dirty="0">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2324675"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为</a:t>
            </a:r>
            <a:r>
              <a:rPr lang="zh-CN" altLang="zh-CN" sz="2655" dirty="0">
                <a:solidFill>
                  <a:schemeClr val="accent1"/>
                </a:solidFill>
                <a:latin typeface="微软雅黑" panose="020B0503020204020204" pitchFamily="34" charset="-122"/>
                <a:ea typeface="微软雅黑" panose="020B0503020204020204" pitchFamily="34" charset="-122"/>
                <a:cs typeface="+mn-ea"/>
              </a:rPr>
              <a:t>作品加标签 </a:t>
            </a:r>
            <a:endParaRPr lang="zh-CN" altLang="en-US" sz="2655"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117" name="TextBox 39">
            <a:extLst>
              <a:ext uri="{FF2B5EF4-FFF2-40B4-BE49-F238E27FC236}">
                <a16:creationId xmlns:a16="http://schemas.microsoft.com/office/drawing/2014/main" id="{8F61E1EC-CFE4-9541-BA13-6DE61AD7D31C}"/>
              </a:ext>
            </a:extLst>
          </p:cNvPr>
          <p:cNvSpPr txBox="1"/>
          <p:nvPr/>
        </p:nvSpPr>
        <p:spPr>
          <a:xfrm>
            <a:off x="7923225" y="925906"/>
            <a:ext cx="4268775" cy="1504386"/>
          </a:xfrm>
          <a:prstGeom prst="rect">
            <a:avLst/>
          </a:prstGeom>
          <a:noFill/>
        </p:spPr>
        <p:txBody>
          <a:bodyPr wrap="square" rtlCol="0">
            <a:spAutoFit/>
          </a:bodyPr>
          <a:lstStyle/>
          <a:p>
            <a:pPr>
              <a:lnSpc>
                <a:spcPct val="150000"/>
              </a:lnSpc>
            </a:pPr>
            <a:r>
              <a:rPr lang="en-US"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sym typeface="Arial" panose="020B0604020202020204" pitchFamily="34" charset="0"/>
              </a:rPr>
              <a:t>2.</a:t>
            </a:r>
            <a:r>
              <a:rPr lang="zh-CN" altLang="en-US" sz="1330" dirty="0">
                <a:solidFill>
                  <a:schemeClr val="accent3">
                    <a:lumMod val="85000"/>
                    <a:lumOff val="15000"/>
                  </a:schemeClr>
                </a:solidFill>
                <a:latin typeface="Microsoft YaHei" panose="020B0503020204020204" pitchFamily="34" charset="-122"/>
                <a:ea typeface="Microsoft YaHei" panose="020B0503020204020204" pitchFamily="34" charset="-122"/>
                <a:sym typeface="Arial" panose="020B0604020202020204" pitchFamily="34" charset="0"/>
              </a:rPr>
              <a:t> 根据</a:t>
            </a:r>
            <a:r>
              <a:rPr lang="en-US" altLang="zh-CN" sz="1330" dirty="0" err="1">
                <a:solidFill>
                  <a:schemeClr val="accent3">
                    <a:lumMod val="85000"/>
                    <a:lumOff val="15000"/>
                  </a:schemeClr>
                </a:solidFill>
                <a:latin typeface="Microsoft YaHei" panose="020B0503020204020204" pitchFamily="34" charset="-122"/>
                <a:ea typeface="Microsoft YaHei" panose="020B0503020204020204" pitchFamily="34" charset="-122"/>
              </a:rPr>
              <a:t>dic.json</a:t>
            </a:r>
            <a:r>
              <a:rPr lang="zh-CN"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rPr>
              <a:t>词典进行别名区分、处理关键词筛查结果文档为对应文章赋角色</a:t>
            </a:r>
            <a:r>
              <a:rPr lang="en-US"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rPr>
              <a:t>tag</a:t>
            </a:r>
            <a:r>
              <a:rPr lang="zh-CN" altLang="zh-CN" sz="1330" dirty="0">
                <a:solidFill>
                  <a:schemeClr val="accent3">
                    <a:lumMod val="85000"/>
                    <a:lumOff val="15000"/>
                  </a:schemeClr>
                </a:solidFill>
                <a:latin typeface="Microsoft YaHei" panose="020B0503020204020204" pitchFamily="34" charset="-122"/>
                <a:ea typeface="Microsoft YaHei" panose="020B0503020204020204" pitchFamily="34" charset="-122"/>
              </a:rPr>
              <a:t>，并去重。 </a:t>
            </a:r>
            <a:endParaRPr lang="zh-CN" altLang="en-US" sz="1330" dirty="0">
              <a:solidFill>
                <a:schemeClr val="accent3">
                  <a:lumMod val="85000"/>
                  <a:lumOff val="15000"/>
                </a:schemeClr>
              </a:solidFill>
              <a:latin typeface="Microsoft YaHei" panose="020B0503020204020204" pitchFamily="34" charset="-122"/>
              <a:ea typeface="Microsoft YaHei" panose="020B0503020204020204" pitchFamily="34" charset="-122"/>
              <a:sym typeface="Arial" panose="020B0604020202020204" pitchFamily="34" charset="0"/>
            </a:endParaRPr>
          </a:p>
          <a:p>
            <a:pPr>
              <a:lnSpc>
                <a:spcPct val="150000"/>
              </a:lnSpc>
            </a:pP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由于作者打</a:t>
            </a:r>
            <a:r>
              <a:rPr lang="en-US" altLang="zh-CN" sz="1200" dirty="0">
                <a:solidFill>
                  <a:schemeClr val="accent2">
                    <a:lumMod val="75000"/>
                  </a:schemeClr>
                </a:solidFill>
                <a:latin typeface="Microsoft YaHei" panose="020B0503020204020204" pitchFamily="34" charset="-122"/>
                <a:ea typeface="Microsoft YaHei" panose="020B0503020204020204" pitchFamily="34" charset="-122"/>
              </a:rPr>
              <a:t>tag</a:t>
            </a: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的习惯不同，许多作品只打了王者荣耀</a:t>
            </a:r>
            <a:r>
              <a:rPr lang="en-US" altLang="zh-CN" sz="1200" dirty="0">
                <a:solidFill>
                  <a:schemeClr val="accent2">
                    <a:lumMod val="75000"/>
                  </a:schemeClr>
                </a:solidFill>
                <a:latin typeface="Microsoft YaHei" panose="020B0503020204020204" pitchFamily="34" charset="-122"/>
                <a:ea typeface="Microsoft YaHei" panose="020B0503020204020204" pitchFamily="34" charset="-122"/>
              </a:rPr>
              <a:t>tag</a:t>
            </a: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，或是打了</a:t>
            </a:r>
            <a:r>
              <a:rPr lang="en-US" altLang="zh-CN" sz="1200" dirty="0" err="1">
                <a:solidFill>
                  <a:schemeClr val="accent2">
                    <a:lumMod val="75000"/>
                  </a:schemeClr>
                </a:solidFill>
                <a:latin typeface="Microsoft YaHei" panose="020B0503020204020204" pitchFamily="34" charset="-122"/>
                <a:ea typeface="Microsoft YaHei" panose="020B0503020204020204" pitchFamily="34" charset="-122"/>
              </a:rPr>
              <a:t>dictionary.json</a:t>
            </a:r>
            <a:r>
              <a:rPr lang="zh-CN" altLang="zh-CN" sz="1200" dirty="0">
                <a:solidFill>
                  <a:schemeClr val="accent2">
                    <a:lumMod val="75000"/>
                  </a:schemeClr>
                </a:solidFill>
                <a:latin typeface="Microsoft YaHei" panose="020B0503020204020204" pitchFamily="34" charset="-122"/>
                <a:ea typeface="Microsoft YaHei" panose="020B0503020204020204" pitchFamily="34" charset="-122"/>
              </a:rPr>
              <a:t>词典中没有涉及的</a:t>
            </a:r>
            <a:r>
              <a:rPr lang="en-US" altLang="zh-CN" sz="1200" dirty="0">
                <a:solidFill>
                  <a:schemeClr val="accent2">
                    <a:lumMod val="75000"/>
                  </a:schemeClr>
                </a:solidFill>
                <a:latin typeface="Microsoft YaHei" panose="020B0503020204020204" pitchFamily="34" charset="-122"/>
                <a:ea typeface="Microsoft YaHei" panose="020B0503020204020204" pitchFamily="34" charset="-122"/>
              </a:rPr>
              <a:t>tag</a:t>
            </a:r>
            <a:r>
              <a:rPr lang="zh-CN" altLang="en-US" sz="1200" dirty="0">
                <a:solidFill>
                  <a:schemeClr val="accent2">
                    <a:lumMod val="75000"/>
                  </a:schemeClr>
                </a:solidFill>
                <a:latin typeface="Microsoft YaHei" panose="020B0503020204020204" pitchFamily="34" charset="-122"/>
                <a:ea typeface="Microsoft YaHei" panose="020B0503020204020204" pitchFamily="34" charset="-122"/>
              </a:rPr>
              <a:t>，这一步命名实体识别十分重要。</a:t>
            </a:r>
            <a:endParaRPr lang="en-US" altLang="zh-CN" sz="1200" dirty="0">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22" name="图片 121">
            <a:extLst>
              <a:ext uri="{FF2B5EF4-FFF2-40B4-BE49-F238E27FC236}">
                <a16:creationId xmlns:a16="http://schemas.microsoft.com/office/drawing/2014/main" id="{722D4D61-5704-FD4B-837A-1268FED73E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821" y="711353"/>
            <a:ext cx="5094226" cy="4615282"/>
          </a:xfrm>
          <a:prstGeom prst="rect">
            <a:avLst/>
          </a:prstGeom>
        </p:spPr>
      </p:pic>
      <p:pic>
        <p:nvPicPr>
          <p:cNvPr id="3" name="图片 2">
            <a:extLst>
              <a:ext uri="{FF2B5EF4-FFF2-40B4-BE49-F238E27FC236}">
                <a16:creationId xmlns:a16="http://schemas.microsoft.com/office/drawing/2014/main" id="{2DA5A5B8-3D6A-BF4D-A28B-1157CAB588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2089" y="2789748"/>
            <a:ext cx="3655008" cy="3863370"/>
          </a:xfrm>
          <a:prstGeom prst="rect">
            <a:avLst/>
          </a:prstGeom>
        </p:spPr>
      </p:pic>
      <p:grpSp>
        <p:nvGrpSpPr>
          <p:cNvPr id="123" name="组合 122">
            <a:extLst>
              <a:ext uri="{FF2B5EF4-FFF2-40B4-BE49-F238E27FC236}">
                <a16:creationId xmlns:a16="http://schemas.microsoft.com/office/drawing/2014/main" id="{C3526F0D-3419-044E-8196-A0FA43F3F344}"/>
              </a:ext>
            </a:extLst>
          </p:cNvPr>
          <p:cNvGrpSpPr/>
          <p:nvPr/>
        </p:nvGrpSpPr>
        <p:grpSpPr>
          <a:xfrm>
            <a:off x="4280613" y="872956"/>
            <a:ext cx="1674841" cy="1674842"/>
            <a:chOff x="4539416" y="3368966"/>
            <a:chExt cx="1674934" cy="1674934"/>
          </a:xfrm>
          <a:solidFill>
            <a:schemeClr val="accent4"/>
          </a:solidFill>
        </p:grpSpPr>
        <p:sp>
          <p:nvSpPr>
            <p:cNvPr id="124" name="椭圆 123">
              <a:extLst>
                <a:ext uri="{FF2B5EF4-FFF2-40B4-BE49-F238E27FC236}">
                  <a16:creationId xmlns:a16="http://schemas.microsoft.com/office/drawing/2014/main" id="{957024A0-3B0E-E943-9B82-E113A3D89DFC}"/>
                </a:ext>
              </a:extLst>
            </p:cNvPr>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125" name="文本框 124">
              <a:extLst>
                <a:ext uri="{FF2B5EF4-FFF2-40B4-BE49-F238E27FC236}">
                  <a16:creationId xmlns:a16="http://schemas.microsoft.com/office/drawing/2014/main" id="{56FD22F0-A605-BB42-98EC-534322DD3B56}"/>
                </a:ext>
              </a:extLst>
            </p:cNvPr>
            <p:cNvSpPr txBox="1"/>
            <p:nvPr/>
          </p:nvSpPr>
          <p:spPr>
            <a:xfrm>
              <a:off x="4575185" y="3962860"/>
              <a:ext cx="1563335" cy="439568"/>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依据已有标签</a:t>
              </a:r>
              <a:endPar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6" name="组合 125">
            <a:extLst>
              <a:ext uri="{FF2B5EF4-FFF2-40B4-BE49-F238E27FC236}">
                <a16:creationId xmlns:a16="http://schemas.microsoft.com/office/drawing/2014/main" id="{96A19203-94DA-EA4D-AC10-7416BB0C5F4D}"/>
              </a:ext>
            </a:extLst>
          </p:cNvPr>
          <p:cNvGrpSpPr/>
          <p:nvPr/>
        </p:nvGrpSpPr>
        <p:grpSpPr>
          <a:xfrm>
            <a:off x="10264979" y="2935946"/>
            <a:ext cx="1674840" cy="1674842"/>
            <a:chOff x="4539416" y="3368966"/>
            <a:chExt cx="1674934" cy="1674934"/>
          </a:xfrm>
          <a:solidFill>
            <a:schemeClr val="accent4"/>
          </a:solidFill>
        </p:grpSpPr>
        <p:sp>
          <p:nvSpPr>
            <p:cNvPr id="127" name="椭圆 126">
              <a:extLst>
                <a:ext uri="{FF2B5EF4-FFF2-40B4-BE49-F238E27FC236}">
                  <a16:creationId xmlns:a16="http://schemas.microsoft.com/office/drawing/2014/main" id="{3E45AC5C-218C-154C-98AA-898374EE968A}"/>
                </a:ext>
              </a:extLst>
            </p:cNvPr>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128" name="文本框 127">
              <a:extLst>
                <a:ext uri="{FF2B5EF4-FFF2-40B4-BE49-F238E27FC236}">
                  <a16:creationId xmlns:a16="http://schemas.microsoft.com/office/drawing/2014/main" id="{0C9D4EED-6896-9043-9DA3-3173DC2B8165}"/>
                </a:ext>
              </a:extLst>
            </p:cNvPr>
            <p:cNvSpPr txBox="1"/>
            <p:nvPr/>
          </p:nvSpPr>
          <p:spPr>
            <a:xfrm>
              <a:off x="4575185" y="3962860"/>
              <a:ext cx="1563335" cy="439568"/>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命名实体识别</a:t>
              </a:r>
              <a:endPar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42945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wipe(up)">
                                      <p:cBhvr>
                                        <p:cTn id="14" dur="500"/>
                                        <p:tgtEl>
                                          <p:spTgt spid="11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wipe(up)">
                                      <p:cBhvr>
                                        <p:cTn id="18" dur="500"/>
                                        <p:tgtEl>
                                          <p:spTgt spid="1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blinds(horizontal)">
                                      <p:cBhvr>
                                        <p:cTn id="23" dur="500"/>
                                        <p:tgtEl>
                                          <p:spTgt spid="122"/>
                                        </p:tgtEl>
                                      </p:cBhvr>
                                    </p:animEffect>
                                  </p:childTnLst>
                                </p:cTn>
                              </p:par>
                              <p:par>
                                <p:cTn id="24" presetID="23" presetClass="entr" presetSubtype="16" fill="hold" nodeType="withEffect">
                                  <p:stCondLst>
                                    <p:cond delay="0"/>
                                  </p:stCondLst>
                                  <p:childTnLst>
                                    <p:set>
                                      <p:cBhvr>
                                        <p:cTn id="25" dur="1" fill="hold">
                                          <p:stCondLst>
                                            <p:cond delay="0"/>
                                          </p:stCondLst>
                                        </p:cTn>
                                        <p:tgtEl>
                                          <p:spTgt spid="123"/>
                                        </p:tgtEl>
                                        <p:attrNameLst>
                                          <p:attrName>style.visibility</p:attrName>
                                        </p:attrNameLst>
                                      </p:cBhvr>
                                      <p:to>
                                        <p:strVal val="visible"/>
                                      </p:to>
                                    </p:set>
                                    <p:anim calcmode="lin" valueType="num">
                                      <p:cBhvr>
                                        <p:cTn id="26" dur="500" fill="hold"/>
                                        <p:tgtEl>
                                          <p:spTgt spid="123"/>
                                        </p:tgtEl>
                                        <p:attrNameLst>
                                          <p:attrName>ppt_w</p:attrName>
                                        </p:attrNameLst>
                                      </p:cBhvr>
                                      <p:tavLst>
                                        <p:tav tm="0">
                                          <p:val>
                                            <p:fltVal val="0"/>
                                          </p:val>
                                        </p:tav>
                                        <p:tav tm="100000">
                                          <p:val>
                                            <p:strVal val="#ppt_w"/>
                                          </p:val>
                                        </p:tav>
                                      </p:tavLst>
                                    </p:anim>
                                    <p:anim calcmode="lin" valueType="num">
                                      <p:cBhvr>
                                        <p:cTn id="27" dur="500" fill="hold"/>
                                        <p:tgtEl>
                                          <p:spTgt spid="123"/>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0"/>
                                  </p:stCondLst>
                                  <p:childTnLst>
                                    <p:set>
                                      <p:cBhvr>
                                        <p:cTn id="29" dur="1" fill="hold">
                                          <p:stCondLst>
                                            <p:cond delay="0"/>
                                          </p:stCondLst>
                                        </p:cTn>
                                        <p:tgtEl>
                                          <p:spTgt spid="126"/>
                                        </p:tgtEl>
                                        <p:attrNameLst>
                                          <p:attrName>style.visibility</p:attrName>
                                        </p:attrNameLst>
                                      </p:cBhvr>
                                      <p:to>
                                        <p:strVal val="visible"/>
                                      </p:to>
                                    </p:set>
                                    <p:anim calcmode="lin" valueType="num">
                                      <p:cBhvr>
                                        <p:cTn id="30" dur="500" fill="hold"/>
                                        <p:tgtEl>
                                          <p:spTgt spid="126"/>
                                        </p:tgtEl>
                                        <p:attrNameLst>
                                          <p:attrName>ppt_w</p:attrName>
                                        </p:attrNameLst>
                                      </p:cBhvr>
                                      <p:tavLst>
                                        <p:tav tm="0">
                                          <p:val>
                                            <p:fltVal val="0"/>
                                          </p:val>
                                        </p:tav>
                                        <p:tav tm="100000">
                                          <p:val>
                                            <p:strVal val="#ppt_w"/>
                                          </p:val>
                                        </p:tav>
                                      </p:tavLst>
                                    </p:anim>
                                    <p:anim calcmode="lin" valueType="num">
                                      <p:cBhvr>
                                        <p:cTn id="31" dur="500" fill="hold"/>
                                        <p:tgtEl>
                                          <p:spTgt spid="1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33724" y="4735058"/>
            <a:ext cx="2109923" cy="5485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最新榜</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0"/>
          <p:cNvSpPr/>
          <p:nvPr/>
        </p:nvSpPr>
        <p:spPr>
          <a:xfrm>
            <a:off x="3043646" y="4735058"/>
            <a:ext cx="3432141" cy="548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热度榜</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6475787" y="4735058"/>
            <a:ext cx="4782490" cy="5485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总合（最新榜</a:t>
            </a:r>
            <a:r>
              <a:rPr lang="en-US" altLang="zh-CN" sz="1896"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热度榜）</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noEditPoints="1"/>
          </p:cNvSpPr>
          <p:nvPr/>
        </p:nvSpPr>
        <p:spPr bwMode="auto">
          <a:xfrm>
            <a:off x="5767749" y="2477267"/>
            <a:ext cx="656502" cy="53078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2"/>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2420713" y="2421394"/>
            <a:ext cx="438599" cy="64253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1"/>
          </a:solidFill>
          <a:ln>
            <a:noFill/>
          </a:ln>
          <a:extLst/>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3"/>
          <p:cNvGrpSpPr/>
          <p:nvPr/>
        </p:nvGrpSpPr>
        <p:grpSpPr>
          <a:xfrm>
            <a:off x="1540452" y="3173958"/>
            <a:ext cx="2199120" cy="1457416"/>
            <a:chOff x="1469669" y="2550444"/>
            <a:chExt cx="2339926" cy="1589332"/>
          </a:xfrm>
        </p:grpSpPr>
        <p:sp>
          <p:nvSpPr>
            <p:cNvPr id="26" name="TextBox 25"/>
            <p:cNvSpPr txBox="1"/>
            <p:nvPr/>
          </p:nvSpPr>
          <p:spPr>
            <a:xfrm>
              <a:off x="2360588" y="2550444"/>
              <a:ext cx="558086" cy="344935"/>
            </a:xfrm>
            <a:prstGeom prst="rect">
              <a:avLst/>
            </a:prstGeom>
            <a:noFill/>
          </p:spPr>
          <p:txBody>
            <a:bodyPr wrap="none" rtlCol="0">
              <a:spAutoFit/>
            </a:bodyPr>
            <a:lstStyle/>
            <a:p>
              <a:pPr algn="just">
                <a:lnSpc>
                  <a:spcPct val="120000"/>
                </a:lnSpc>
              </a:pPr>
              <a:r>
                <a:rPr lang="zh-CN" altLang="en-US"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权重</a:t>
              </a:r>
              <a:endParaRPr lang="en-GB"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1469669" y="2931701"/>
              <a:ext cx="2339926" cy="1208075"/>
            </a:xfrm>
            <a:prstGeom prst="rect">
              <a:avLst/>
            </a:prstGeom>
          </p:spPr>
          <p:txBody>
            <a:bodyPr wrap="square">
              <a:spAutoFit/>
            </a:bodyPr>
            <a:lstStyle/>
            <a:p>
              <a:pPr algn="just">
                <a:lnSpc>
                  <a:spcPct val="120000"/>
                </a:lnSpc>
              </a:pPr>
              <a:r>
                <a:rPr lang="zh-CN" altLang="zh-CN" sz="1400" dirty="0"/>
                <a:t>热度数赋</a:t>
              </a:r>
              <a:r>
                <a:rPr lang="en-US" altLang="zh-CN" sz="1400" dirty="0"/>
                <a:t>1 </a:t>
              </a:r>
              <a:r>
                <a:rPr lang="zh-CN" altLang="zh-CN" sz="1400" dirty="0"/>
                <a:t>评论数赋</a:t>
              </a:r>
              <a:r>
                <a:rPr lang="en-US" altLang="zh-CN" sz="1400" dirty="0"/>
                <a:t>10</a:t>
              </a:r>
              <a:r>
                <a:rPr lang="zh-CN" altLang="zh-CN" sz="1400" dirty="0"/>
                <a:t>（即相关角色标签下每篇</a:t>
              </a:r>
              <a:r>
                <a:rPr lang="en-US" altLang="zh-CN" sz="1400" dirty="0" err="1"/>
                <a:t>lof</a:t>
              </a:r>
              <a:r>
                <a:rPr lang="zh-CN" altLang="zh-CN" sz="1400" dirty="0"/>
                <a:t>的热度</a:t>
              </a:r>
              <a:r>
                <a:rPr lang="en-US" altLang="zh-CN" sz="1400" dirty="0"/>
                <a:t>=</a:t>
              </a:r>
              <a:r>
                <a:rPr lang="zh-CN" altLang="zh-CN" sz="1400" dirty="0"/>
                <a:t>（该</a:t>
              </a:r>
              <a:r>
                <a:rPr lang="en-US" altLang="zh-CN" sz="1400" dirty="0" err="1"/>
                <a:t>lof</a:t>
              </a:r>
              <a:r>
                <a:rPr lang="zh-CN" altLang="zh-CN" sz="1400" dirty="0"/>
                <a:t>的热度数</a:t>
              </a:r>
              <a:r>
                <a:rPr lang="en-US" altLang="zh-CN" sz="1400" dirty="0"/>
                <a:t>*1+</a:t>
              </a:r>
              <a:r>
                <a:rPr lang="zh-CN" altLang="zh-CN" sz="1400" dirty="0"/>
                <a:t>评论数</a:t>
              </a:r>
              <a:r>
                <a:rPr lang="en-US" altLang="zh-CN" sz="1400" dirty="0"/>
                <a:t>*10</a:t>
              </a:r>
              <a:r>
                <a:rPr lang="zh-CN" altLang="zh-CN" sz="1400" dirty="0"/>
                <a:t>）） </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4"/>
          <p:cNvGrpSpPr/>
          <p:nvPr/>
        </p:nvGrpSpPr>
        <p:grpSpPr>
          <a:xfrm>
            <a:off x="4996440" y="3188935"/>
            <a:ext cx="2199119" cy="933595"/>
            <a:chOff x="4926037" y="2566774"/>
            <a:chExt cx="2339926" cy="1018099"/>
          </a:xfrm>
        </p:grpSpPr>
        <p:sp>
          <p:nvSpPr>
            <p:cNvPr id="28" name="TextBox 27"/>
            <p:cNvSpPr txBox="1"/>
            <p:nvPr/>
          </p:nvSpPr>
          <p:spPr>
            <a:xfrm>
              <a:off x="5545761" y="2566774"/>
              <a:ext cx="1100479" cy="344935"/>
            </a:xfrm>
            <a:prstGeom prst="rect">
              <a:avLst/>
            </a:prstGeom>
            <a:noFill/>
          </p:spPr>
          <p:txBody>
            <a:bodyPr wrap="none" rtlCol="0">
              <a:spAutoFit/>
            </a:bodyPr>
            <a:lstStyle/>
            <a:p>
              <a:pPr algn="just">
                <a:lnSpc>
                  <a:spcPct val="120000"/>
                </a:lnSpc>
              </a:pPr>
              <a:r>
                <a:rPr lang="zh-CN" altLang="en-US"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角色热度榜</a:t>
              </a:r>
              <a:endParaRPr lang="en-GB"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28"/>
            <p:cNvSpPr/>
            <p:nvPr/>
          </p:nvSpPr>
          <p:spPr>
            <a:xfrm>
              <a:off x="4926037" y="2944649"/>
              <a:ext cx="2339926" cy="640224"/>
            </a:xfrm>
            <a:prstGeom prst="rect">
              <a:avLst/>
            </a:prstGeom>
          </p:spPr>
          <p:txBody>
            <a:bodyPr wrap="square">
              <a:spAutoFit/>
            </a:bodyPr>
            <a:lstStyle/>
            <a:p>
              <a:pPr algn="just">
                <a:lnSpc>
                  <a:spcPct val="120000"/>
                </a:lnSpc>
              </a:pP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各角色</a:t>
              </a:r>
              <a:r>
                <a:rPr lang="en-US"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tag</a:t>
              </a: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下</a:t>
              </a:r>
              <a:r>
                <a:rPr lang="en-US" altLang="zh-CN" sz="1400" dirty="0" err="1">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lof</a:t>
              </a: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热度的总和</a:t>
              </a:r>
              <a:endParaRPr lang="en-GB"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矩形 30"/>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4" name="文本框 33"/>
          <p:cNvSpPr txBox="1"/>
          <p:nvPr/>
        </p:nvSpPr>
        <p:spPr>
          <a:xfrm>
            <a:off x="294813" y="154003"/>
            <a:ext cx="5282215"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zh-CN" sz="2655" dirty="0">
                <a:solidFill>
                  <a:schemeClr val="accent1"/>
                </a:solidFill>
                <a:latin typeface="微软雅黑" panose="020B0503020204020204" pitchFamily="34" charset="-122"/>
                <a:ea typeface="微软雅黑" panose="020B0503020204020204" pitchFamily="34" charset="-122"/>
                <a:cs typeface="+mn-ea"/>
              </a:rPr>
              <a:t>统计各角色热度，得出角色热度榜</a:t>
            </a:r>
          </a:p>
        </p:txBody>
      </p:sp>
      <p:pic>
        <p:nvPicPr>
          <p:cNvPr id="8" name="图片 7">
            <a:extLst>
              <a:ext uri="{FF2B5EF4-FFF2-40B4-BE49-F238E27FC236}">
                <a16:creationId xmlns:a16="http://schemas.microsoft.com/office/drawing/2014/main" id="{BE270330-FCAF-8A40-896C-131C1D234AB5}"/>
              </a:ext>
            </a:extLst>
          </p:cNvPr>
          <p:cNvPicPr>
            <a:picLocks noChangeAspect="1"/>
          </p:cNvPicPr>
          <p:nvPr/>
        </p:nvPicPr>
        <p:blipFill>
          <a:blip r:embed="rId3"/>
          <a:stretch>
            <a:fillRect/>
          </a:stretch>
        </p:blipFill>
        <p:spPr>
          <a:xfrm>
            <a:off x="7479422" y="153025"/>
            <a:ext cx="4084287" cy="4536738"/>
          </a:xfrm>
          <a:prstGeom prst="rect">
            <a:avLst/>
          </a:prstGeom>
        </p:spPr>
      </p:pic>
    </p:spTree>
    <p:extLst>
      <p:ext uri="{BB962C8B-B14F-4D97-AF65-F5344CB8AC3E}">
        <p14:creationId xmlns:p14="http://schemas.microsoft.com/office/powerpoint/2010/main" val="231066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p:tgtEl>
                                          <p:spTgt spid="24"/>
                                        </p:tgtEl>
                                        <p:attrNameLst>
                                          <p:attrName>ppt_y</p:attrName>
                                        </p:attrNameLst>
                                      </p:cBhvr>
                                      <p:tavLst>
                                        <p:tav tm="0">
                                          <p:val>
                                            <p:strVal val="#ppt_y+#ppt_h*1.125000"/>
                                          </p:val>
                                        </p:tav>
                                        <p:tav tm="100000">
                                          <p:val>
                                            <p:strVal val="#ppt_y"/>
                                          </p:val>
                                        </p:tav>
                                      </p:tavLst>
                                    </p:anim>
                                    <p:animEffect transition="in" filter="wipe(up)">
                                      <p:cBhvr>
                                        <p:cTn id="17" dur="500"/>
                                        <p:tgtEl>
                                          <p:spTgt spid="24"/>
                                        </p:tgtEl>
                                      </p:cBhvr>
                                    </p:animEffect>
                                  </p:childTnLst>
                                </p:cTn>
                              </p:par>
                              <p:par>
                                <p:cTn id="18" presetID="12" presetClass="entr" presetSubtype="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ppt_y</p:attrName>
                                        </p:attrNameLst>
                                      </p:cBhvr>
                                      <p:tavLst>
                                        <p:tav tm="0">
                                          <p:val>
                                            <p:strVal val="#ppt_y-#ppt_h*1.125000"/>
                                          </p:val>
                                        </p:tav>
                                        <p:tav tm="100000">
                                          <p:val>
                                            <p:strVal val="#ppt_y"/>
                                          </p:val>
                                        </p:tav>
                                      </p:tavLst>
                                    </p:anim>
                                    <p:animEffect transition="in" filter="wipe(down)">
                                      <p:cBhvr>
                                        <p:cTn id="21" dur="500"/>
                                        <p:tgtEl>
                                          <p:spTgt spid="5"/>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4849511" y="3881443"/>
            <a:ext cx="2492991" cy="646331"/>
          </a:xfrm>
          <a:prstGeom prst="rect">
            <a:avLst/>
          </a:prstGeom>
          <a:noFill/>
        </p:spPr>
        <p:txBody>
          <a:bodyPr wrap="none" rtlCol="0">
            <a:spAutoFit/>
          </a:bodyPr>
          <a:lstStyle/>
          <a:p>
            <a:pPr algn="ctr"/>
            <a:r>
              <a:rPr lang="zh-CN" altLang="en-US" sz="3600" dirty="0">
                <a:solidFill>
                  <a:schemeClr val="tx1">
                    <a:lumMod val="50000"/>
                  </a:schemeClr>
                </a:solidFill>
              </a:rPr>
              <a:t>第二版迭代</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2.2</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357196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六边形 18"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1209176"/>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01</a:t>
            </a:r>
            <a:endParaRPr lang="zh-CN" altLang="en-US" sz="4000" dirty="0">
              <a:latin typeface="Agency FB" panose="020B0503020202020204" pitchFamily="34" charset="0"/>
            </a:endParaRPr>
          </a:p>
        </p:txBody>
      </p:sp>
      <p:sp>
        <p:nvSpPr>
          <p:cNvPr id="20" name="六边形 19"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2384833"/>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02</a:t>
            </a:r>
            <a:endParaRPr lang="zh-CN" altLang="en-US" sz="4000" dirty="0">
              <a:latin typeface="Agency FB" panose="020B0503020202020204" pitchFamily="34" charset="0"/>
            </a:endParaRPr>
          </a:p>
        </p:txBody>
      </p:sp>
      <p:sp>
        <p:nvSpPr>
          <p:cNvPr id="21" name="六边形 2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3560490"/>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03</a:t>
            </a:r>
            <a:endParaRPr lang="zh-CN" altLang="en-US" sz="4000" dirty="0">
              <a:latin typeface="Agency FB" panose="020B0503020202020204" pitchFamily="34" charset="0"/>
            </a:endParaRPr>
          </a:p>
        </p:txBody>
      </p:sp>
      <p:sp>
        <p:nvSpPr>
          <p:cNvPr id="22" name="六边形 21"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045531" y="4736147"/>
            <a:ext cx="1060703" cy="914399"/>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04</a:t>
            </a:r>
            <a:endParaRPr lang="zh-CN" altLang="en-US" sz="4000" dirty="0">
              <a:latin typeface="Agency FB" panose="020B0503020202020204" pitchFamily="34" charset="0"/>
            </a:endParaRPr>
          </a:p>
        </p:txBody>
      </p:sp>
      <p:sp>
        <p:nvSpPr>
          <p:cNvPr id="23" name="文本框 2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1323476"/>
            <a:ext cx="2031325" cy="646331"/>
          </a:xfrm>
          <a:prstGeom prst="rect">
            <a:avLst/>
          </a:prstGeom>
          <a:noFill/>
        </p:spPr>
        <p:txBody>
          <a:bodyPr wrap="none" rtlCol="0">
            <a:spAutoFit/>
          </a:bodyPr>
          <a:lstStyle/>
          <a:p>
            <a:r>
              <a:rPr lang="zh-CN" altLang="en-US" sz="3600" dirty="0">
                <a:solidFill>
                  <a:schemeClr val="tx1">
                    <a:lumMod val="50000"/>
                  </a:schemeClr>
                </a:solidFill>
              </a:rPr>
              <a:t>研究内容</a:t>
            </a:r>
            <a:endParaRPr lang="en-US" altLang="zh-CN" sz="3600" dirty="0">
              <a:solidFill>
                <a:schemeClr val="tx1">
                  <a:lumMod val="50000"/>
                </a:schemeClr>
              </a:solidFill>
            </a:endParaRPr>
          </a:p>
        </p:txBody>
      </p:sp>
      <p:sp>
        <p:nvSpPr>
          <p:cNvPr id="24" name="文本框 23"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2494825"/>
            <a:ext cx="2031325" cy="646331"/>
          </a:xfrm>
          <a:prstGeom prst="rect">
            <a:avLst/>
          </a:prstGeom>
          <a:noFill/>
        </p:spPr>
        <p:txBody>
          <a:bodyPr wrap="none" rtlCol="0">
            <a:spAutoFit/>
          </a:bodyPr>
          <a:lstStyle/>
          <a:p>
            <a:r>
              <a:rPr lang="zh-CN" altLang="en-US" sz="3600" dirty="0">
                <a:solidFill>
                  <a:schemeClr val="tx1">
                    <a:lumMod val="50000"/>
                  </a:schemeClr>
                </a:solidFill>
              </a:rPr>
              <a:t>编程实现</a:t>
            </a:r>
            <a:endParaRPr lang="en-US" altLang="zh-CN" sz="3600" dirty="0">
              <a:solidFill>
                <a:schemeClr val="tx1">
                  <a:lumMod val="50000"/>
                </a:schemeClr>
              </a:solidFill>
            </a:endParaRPr>
          </a:p>
        </p:txBody>
      </p:sp>
      <p:sp>
        <p:nvSpPr>
          <p:cNvPr id="25" name="文本框 2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3666174"/>
            <a:ext cx="2031325" cy="646331"/>
          </a:xfrm>
          <a:prstGeom prst="rect">
            <a:avLst/>
          </a:prstGeom>
          <a:noFill/>
        </p:spPr>
        <p:txBody>
          <a:bodyPr wrap="none" rtlCol="0">
            <a:spAutoFit/>
          </a:bodyPr>
          <a:lstStyle/>
          <a:p>
            <a:r>
              <a:rPr lang="zh-CN" altLang="en-US" sz="3600" dirty="0">
                <a:solidFill>
                  <a:schemeClr val="tx1">
                    <a:lumMod val="50000"/>
                  </a:schemeClr>
                </a:solidFill>
              </a:rPr>
              <a:t>结果分析</a:t>
            </a:r>
            <a:endParaRPr lang="en-US" altLang="zh-CN" sz="3600" dirty="0">
              <a:solidFill>
                <a:schemeClr val="tx1">
                  <a:lumMod val="50000"/>
                </a:schemeClr>
              </a:solidFill>
            </a:endParaRPr>
          </a:p>
        </p:txBody>
      </p:sp>
      <p:sp>
        <p:nvSpPr>
          <p:cNvPr id="26" name="文本框 2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6346327" y="4837522"/>
            <a:ext cx="2954655" cy="646331"/>
          </a:xfrm>
          <a:prstGeom prst="rect">
            <a:avLst/>
          </a:prstGeom>
          <a:noFill/>
        </p:spPr>
        <p:txBody>
          <a:bodyPr wrap="none" rtlCol="0">
            <a:spAutoFit/>
          </a:bodyPr>
          <a:lstStyle/>
          <a:p>
            <a:r>
              <a:rPr lang="zh-CN" altLang="en-US" sz="3600" dirty="0">
                <a:solidFill>
                  <a:schemeClr val="tx1">
                    <a:lumMod val="50000"/>
                  </a:schemeClr>
                </a:solidFill>
              </a:rPr>
              <a:t>后续改进意见</a:t>
            </a:r>
            <a:endParaRPr lang="en-US" altLang="zh-CN" sz="3600" dirty="0">
              <a:solidFill>
                <a:schemeClr val="tx1">
                  <a:lumMod val="50000"/>
                </a:schemeClr>
              </a:solidFill>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
        <p:nvSpPr>
          <p:cNvPr id="15" name="六边形 1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28374" y="2384833"/>
            <a:ext cx="2422468" cy="20883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Agency FB" panose="020B0503020202020204" pitchFamily="34" charset="0"/>
              </a:rPr>
              <a:t>CONTENT</a:t>
            </a:r>
            <a:endParaRPr lang="zh-CN" altLang="en-US" sz="4000" dirty="0">
              <a:latin typeface="Agency FB" panose="020B0503020202020204" pitchFamily="34" charset="0"/>
            </a:endParaRPr>
          </a:p>
        </p:txBody>
      </p:sp>
      <p:grpSp>
        <p:nvGrpSpPr>
          <p:cNvPr id="27" name="组合 26"/>
          <p:cNvGrpSpPr/>
          <p:nvPr/>
        </p:nvGrpSpPr>
        <p:grpSpPr>
          <a:xfrm>
            <a:off x="228600" y="-895638"/>
            <a:ext cx="11634788" cy="959425"/>
            <a:chOff x="228600" y="7679249"/>
            <a:chExt cx="11634788" cy="959425"/>
          </a:xfrm>
        </p:grpSpPr>
        <p:sp>
          <p:nvSpPr>
            <p:cNvPr id="29" name="矩形 2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30" name="矩形 2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32" name="矩形 3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268844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760596" y="3443922"/>
            <a:ext cx="5007369" cy="2086426"/>
            <a:chOff x="3960309" y="3165179"/>
            <a:chExt cx="4579147" cy="1908000"/>
          </a:xfrm>
        </p:grpSpPr>
        <p:sp>
          <p:nvSpPr>
            <p:cNvPr id="7" name="Freeform 17"/>
            <p:cNvSpPr>
              <a:spLocks noChangeAspect="1"/>
            </p:cNvSpPr>
            <p:nvPr/>
          </p:nvSpPr>
          <p:spPr bwMode="auto">
            <a:xfrm>
              <a:off x="6601270" y="3165179"/>
              <a:ext cx="1938186" cy="190800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4"/>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7"/>
            <p:cNvSpPr>
              <a:spLocks/>
            </p:cNvSpPr>
            <p:nvPr/>
          </p:nvSpPr>
          <p:spPr bwMode="auto">
            <a:xfrm>
              <a:off x="5601916" y="3404365"/>
              <a:ext cx="1481733" cy="1458656"/>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3"/>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8"/>
            <p:cNvSpPr>
              <a:spLocks/>
            </p:cNvSpPr>
            <p:nvPr/>
          </p:nvSpPr>
          <p:spPr bwMode="auto">
            <a:xfrm>
              <a:off x="4682222" y="3523355"/>
              <a:ext cx="1295485" cy="126581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accent2"/>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9"/>
            <p:cNvSpPr>
              <a:spLocks/>
            </p:cNvSpPr>
            <p:nvPr/>
          </p:nvSpPr>
          <p:spPr bwMode="auto">
            <a:xfrm>
              <a:off x="3960309" y="3649946"/>
              <a:ext cx="1028477" cy="1041662"/>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chemeClr val="accent1"/>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任意多边形 100"/>
          <p:cNvSpPr/>
          <p:nvPr/>
        </p:nvSpPr>
        <p:spPr bwMode="auto">
          <a:xfrm>
            <a:off x="8107837" y="3883903"/>
            <a:ext cx="2788211" cy="31360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任意多边形 108"/>
          <p:cNvSpPr/>
          <p:nvPr/>
        </p:nvSpPr>
        <p:spPr bwMode="auto">
          <a:xfrm flipH="1">
            <a:off x="1276992" y="4220938"/>
            <a:ext cx="2790012" cy="31360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任意多边形 112"/>
          <p:cNvSpPr/>
          <p:nvPr/>
        </p:nvSpPr>
        <p:spPr>
          <a:xfrm>
            <a:off x="6366775" y="3117910"/>
            <a:ext cx="735351" cy="1095821"/>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任意多边形 113"/>
          <p:cNvSpPr/>
          <p:nvPr/>
        </p:nvSpPr>
        <p:spPr>
          <a:xfrm flipH="1">
            <a:off x="4494152" y="3110702"/>
            <a:ext cx="735351" cy="1095821"/>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6"/>
          <p:cNvSpPr>
            <a:spLocks noChangeAspect="1" noEditPoints="1"/>
          </p:cNvSpPr>
          <p:nvPr/>
        </p:nvSpPr>
        <p:spPr bwMode="auto">
          <a:xfrm>
            <a:off x="4246021" y="4395373"/>
            <a:ext cx="248136" cy="264326"/>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1"/>
          <p:cNvSpPr>
            <a:spLocks noChangeAspect="1" noEditPoints="1"/>
          </p:cNvSpPr>
          <p:nvPr/>
        </p:nvSpPr>
        <p:spPr bwMode="auto">
          <a:xfrm>
            <a:off x="5149832" y="4371086"/>
            <a:ext cx="319808" cy="320144"/>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1"/>
          <p:cNvSpPr>
            <a:spLocks noChangeAspect="1" noEditPoints="1"/>
          </p:cNvSpPr>
          <p:nvPr/>
        </p:nvSpPr>
        <p:spPr bwMode="auto">
          <a:xfrm>
            <a:off x="6356913" y="4384869"/>
            <a:ext cx="278625" cy="279504"/>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26"/>
          <p:cNvSpPr>
            <a:spLocks noChangeAspect="1"/>
          </p:cNvSpPr>
          <p:nvPr/>
        </p:nvSpPr>
        <p:spPr bwMode="auto">
          <a:xfrm>
            <a:off x="7738469" y="4396656"/>
            <a:ext cx="265709" cy="2755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 Placeholder 7"/>
          <p:cNvSpPr txBox="1">
            <a:spLocks/>
          </p:cNvSpPr>
          <p:nvPr/>
        </p:nvSpPr>
        <p:spPr>
          <a:xfrm>
            <a:off x="4420873" y="2204130"/>
            <a:ext cx="1777726" cy="338321"/>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nSpc>
                <a:spcPct val="120000"/>
              </a:lnSpc>
            </a:pPr>
            <a:r>
              <a:rPr lang="en-US"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数据集获取上的改进</a:t>
            </a:r>
          </a:p>
        </p:txBody>
      </p:sp>
      <p:sp>
        <p:nvSpPr>
          <p:cNvPr id="29" name="Text Placeholder 2"/>
          <p:cNvSpPr txBox="1">
            <a:spLocks/>
          </p:cNvSpPr>
          <p:nvPr/>
        </p:nvSpPr>
        <p:spPr>
          <a:xfrm>
            <a:off x="4462278" y="2594309"/>
            <a:ext cx="2294782" cy="68505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nSpc>
                <a:spcPct val="120000"/>
              </a:lnSpc>
            </a:pPr>
            <a:r>
              <a:rPr lang="zh-CN" altLang="en-US"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爬取王者荣耀及指定</a:t>
            </a:r>
            <a:r>
              <a:rPr lang="en" altLang="zh-CN"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tag</a:t>
            </a:r>
            <a:r>
              <a:rPr lang="zh-CN" altLang="en-US"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的热度榜和最新榜内容，直接生成</a:t>
            </a:r>
            <a:r>
              <a:rPr lang="en-US" altLang="zh-CN" sz="1200" dirty="0" err="1">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lof</a:t>
            </a:r>
            <a:r>
              <a:rPr lang="zh-CN" altLang="en-US"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的</a:t>
            </a:r>
            <a:r>
              <a:rPr lang="en" altLang="zh-CN" sz="1200" dirty="0" err="1">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json</a:t>
            </a:r>
            <a:r>
              <a:rPr lang="zh-CN" altLang="en-US"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文件，同时生成语料库</a:t>
            </a:r>
            <a:endParaRPr lang="en-US" altLang="zh-CN"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7"/>
          <p:cNvSpPr txBox="1">
            <a:spLocks/>
          </p:cNvSpPr>
          <p:nvPr/>
        </p:nvSpPr>
        <p:spPr>
          <a:xfrm>
            <a:off x="7391112" y="2585797"/>
            <a:ext cx="2280062" cy="338321"/>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nSpc>
                <a:spcPct val="120000"/>
              </a:lnSpc>
            </a:pPr>
            <a:r>
              <a:rPr lang="en-US"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算法上的改进（智能化）</a:t>
            </a:r>
          </a:p>
        </p:txBody>
      </p:sp>
      <p:sp>
        <p:nvSpPr>
          <p:cNvPr id="31" name="Text Placeholder 2"/>
          <p:cNvSpPr txBox="1">
            <a:spLocks/>
          </p:cNvSpPr>
          <p:nvPr/>
        </p:nvSpPr>
        <p:spPr>
          <a:xfrm>
            <a:off x="7490616" y="3025778"/>
            <a:ext cx="2173260" cy="548407"/>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nSpc>
                <a:spcPct val="120000"/>
              </a:lnSpc>
            </a:pPr>
            <a:r>
              <a:rPr lang="en-US" altLang="zh-CN" sz="1200" dirty="0" err="1">
                <a:solidFill>
                  <a:schemeClr val="bg1">
                    <a:lumMod val="50000"/>
                  </a:schemeClr>
                </a:solidFill>
                <a:latin typeface="Arial" panose="020B0604020202020204" pitchFamily="34" charset="0"/>
                <a:ea typeface="微软雅黑" panose="020B0503020204020204" pitchFamily="34" charset="-122"/>
                <a:cs typeface="+mn-ea"/>
              </a:rPr>
              <a:t>TextRank</a:t>
            </a:r>
            <a:r>
              <a:rPr lang="zh-CN" altLang="zh-CN" sz="1200" dirty="0">
                <a:solidFill>
                  <a:schemeClr val="bg1">
                    <a:lumMod val="50000"/>
                  </a:schemeClr>
                </a:solidFill>
                <a:latin typeface="Arial" panose="020B0604020202020204" pitchFamily="34" charset="0"/>
                <a:ea typeface="微软雅黑" panose="020B0503020204020204" pitchFamily="34" charset="-122"/>
                <a:cs typeface="+mn-ea"/>
              </a:rPr>
              <a:t>关键词提取</a:t>
            </a:r>
            <a:r>
              <a:rPr lang="zh-CN" altLang="en-US" sz="1200" dirty="0">
                <a:solidFill>
                  <a:schemeClr val="bg1">
                    <a:lumMod val="50000"/>
                  </a:schemeClr>
                </a:solidFill>
                <a:latin typeface="Arial" panose="020B0604020202020204" pitchFamily="34" charset="0"/>
                <a:ea typeface="微软雅黑" panose="020B0503020204020204" pitchFamily="34" charset="-122"/>
                <a:cs typeface="+mn-ea"/>
              </a:rPr>
              <a:t>技术</a:t>
            </a:r>
            <a:endParaRPr lang="en-US" altLang="zh-CN" sz="12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矩形 2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25" name="文本框 24"/>
          <p:cNvSpPr txBox="1"/>
          <p:nvPr/>
        </p:nvSpPr>
        <p:spPr>
          <a:xfrm>
            <a:off x="294813" y="154003"/>
            <a:ext cx="86433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改进</a:t>
            </a:r>
          </a:p>
        </p:txBody>
      </p:sp>
      <p:grpSp>
        <p:nvGrpSpPr>
          <p:cNvPr id="47" name="组合 46"/>
          <p:cNvGrpSpPr/>
          <p:nvPr/>
        </p:nvGrpSpPr>
        <p:grpSpPr>
          <a:xfrm>
            <a:off x="0" y="7507131"/>
            <a:ext cx="12192000" cy="1320800"/>
            <a:chOff x="0" y="7507131"/>
            <a:chExt cx="12192000" cy="1320800"/>
          </a:xfrm>
        </p:grpSpPr>
        <p:sp>
          <p:nvSpPr>
            <p:cNvPr id="54" name="矩形 5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5" name="矩形 5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6" name="矩形 5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8" name="矩形 5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8" name="组合 47"/>
          <p:cNvGrpSpPr/>
          <p:nvPr/>
        </p:nvGrpSpPr>
        <p:grpSpPr>
          <a:xfrm>
            <a:off x="0" y="-1664915"/>
            <a:ext cx="12192000" cy="1320800"/>
            <a:chOff x="0" y="7507131"/>
            <a:chExt cx="12192000" cy="1320800"/>
          </a:xfrm>
        </p:grpSpPr>
        <p:sp>
          <p:nvSpPr>
            <p:cNvPr id="49" name="矩形 4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63600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800"/>
                                        <p:tgtEl>
                                          <p:spTgt spid="6"/>
                                        </p:tgtEl>
                                      </p:cBhvr>
                                    </p:animEffect>
                                  </p:childTnLst>
                                </p:cTn>
                              </p:par>
                            </p:childTnLst>
                          </p:cTn>
                        </p:par>
                        <p:par>
                          <p:cTn id="8" fill="hold">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4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9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4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3400"/>
                            </p:stCondLst>
                            <p:childTnLst>
                              <p:par>
                                <p:cTn id="37" presetID="53" presetClass="entr" presetSubtype="16" fill="hold" grpId="0" nodeType="afterEffect">
                                  <p:stCondLst>
                                    <p:cond delay="0"/>
                                  </p:stCondLst>
                                  <p:childTnLst>
                                    <p:set>
                                      <p:cBhvr>
                                        <p:cTn id="38" dur="1" fill="hold">
                                          <p:stCondLst>
                                            <p:cond delay="0"/>
                                          </p:stCondLst>
                                        </p:cTn>
                                        <p:tgtEl>
                                          <p:spTgt spid="28">
                                            <p:txEl>
                                              <p:pRg st="0" end="0"/>
                                            </p:txEl>
                                          </p:spTgt>
                                        </p:tgtEl>
                                        <p:attrNameLst>
                                          <p:attrName>style.visibility</p:attrName>
                                        </p:attrNameLst>
                                      </p:cBhvr>
                                      <p:to>
                                        <p:strVal val="visible"/>
                                      </p:to>
                                    </p:set>
                                    <p:anim calcmode="lin" valueType="num">
                                      <p:cBhvr>
                                        <p:cTn id="39" dur="4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0" dur="4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1" dur="400"/>
                                        <p:tgtEl>
                                          <p:spTgt spid="28">
                                            <p:txEl>
                                              <p:pRg st="0" end="0"/>
                                            </p:txEl>
                                          </p:spTgt>
                                        </p:tgtEl>
                                      </p:cBhvr>
                                    </p:animEffect>
                                  </p:childTnLst>
                                </p:cTn>
                              </p:par>
                            </p:childTnLst>
                          </p:cTn>
                        </p:par>
                        <p:par>
                          <p:cTn id="42" fill="hold">
                            <p:stCondLst>
                              <p:cond delay="3800"/>
                            </p:stCondLst>
                            <p:childTnLst>
                              <p:par>
                                <p:cTn id="43" presetID="53" presetClass="entr" presetSubtype="16"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p:cTn id="45" dur="4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6" dur="4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7" dur="400"/>
                                        <p:tgtEl>
                                          <p:spTgt spid="29">
                                            <p:txEl>
                                              <p:pRg st="0" end="0"/>
                                            </p:txEl>
                                          </p:spTgt>
                                        </p:tgtEl>
                                      </p:cBhvr>
                                    </p:animEffect>
                                  </p:childTnLst>
                                </p:cTn>
                              </p:par>
                            </p:childTnLst>
                          </p:cTn>
                        </p:par>
                        <p:par>
                          <p:cTn id="48" fill="hold">
                            <p:stCondLst>
                              <p:cond delay="4200"/>
                            </p:stCondLst>
                            <p:childTnLst>
                              <p:par>
                                <p:cTn id="49" presetID="53" presetClass="entr" presetSubtype="16" fill="hold" grpId="0" nodeType="afterEffect">
                                  <p:stCondLst>
                                    <p:cond delay="0"/>
                                  </p:stCondLst>
                                  <p:childTnLst>
                                    <p:set>
                                      <p:cBhvr>
                                        <p:cTn id="50" dur="1" fill="hold">
                                          <p:stCondLst>
                                            <p:cond delay="0"/>
                                          </p:stCondLst>
                                        </p:cTn>
                                        <p:tgtEl>
                                          <p:spTgt spid="30">
                                            <p:txEl>
                                              <p:pRg st="0" end="0"/>
                                            </p:txEl>
                                          </p:spTgt>
                                        </p:tgtEl>
                                        <p:attrNameLst>
                                          <p:attrName>style.visibility</p:attrName>
                                        </p:attrNameLst>
                                      </p:cBhvr>
                                      <p:to>
                                        <p:strVal val="visible"/>
                                      </p:to>
                                    </p:set>
                                    <p:anim calcmode="lin" valueType="num">
                                      <p:cBhvr>
                                        <p:cTn id="51" dur="4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52" dur="4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53" dur="400"/>
                                        <p:tgtEl>
                                          <p:spTgt spid="30">
                                            <p:txEl>
                                              <p:pRg st="0" end="0"/>
                                            </p:txEl>
                                          </p:spTgt>
                                        </p:tgtEl>
                                      </p:cBhvr>
                                    </p:animEffect>
                                  </p:childTnLst>
                                </p:cTn>
                              </p:par>
                            </p:childTnLst>
                          </p:cTn>
                        </p:par>
                        <p:par>
                          <p:cTn id="54" fill="hold">
                            <p:stCondLst>
                              <p:cond delay="4600"/>
                            </p:stCondLst>
                            <p:childTnLst>
                              <p:par>
                                <p:cTn id="55" presetID="53" presetClass="entr" presetSubtype="16" fill="hold" grpId="0" nodeType="afterEffect">
                                  <p:stCondLst>
                                    <p:cond delay="0"/>
                                  </p:stCondLst>
                                  <p:childTnLst>
                                    <p:set>
                                      <p:cBhvr>
                                        <p:cTn id="56" dur="1" fill="hold">
                                          <p:stCondLst>
                                            <p:cond delay="0"/>
                                          </p:stCondLst>
                                        </p:cTn>
                                        <p:tgtEl>
                                          <p:spTgt spid="31">
                                            <p:txEl>
                                              <p:pRg st="0" end="0"/>
                                            </p:txEl>
                                          </p:spTgt>
                                        </p:tgtEl>
                                        <p:attrNameLst>
                                          <p:attrName>style.visibility</p:attrName>
                                        </p:attrNameLst>
                                      </p:cBhvr>
                                      <p:to>
                                        <p:strVal val="visible"/>
                                      </p:to>
                                    </p:set>
                                    <p:anim calcmode="lin" valueType="num">
                                      <p:cBhvr>
                                        <p:cTn id="57" dur="4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8" dur="4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9" dur="4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400" fill="hold"/>
                        <p:tgtEl>
                          <p:spTgt spid="28"/>
                        </p:tgtEl>
                        <p:attrNameLst>
                          <p:attrName>ppt_w</p:attrName>
                        </p:attrNameLst>
                      </p:cBhvr>
                      <p:tavLst>
                        <p:tav tm="0">
                          <p:val>
                            <p:fltVal val="0"/>
                          </p:val>
                        </p:tav>
                        <p:tav tm="100000">
                          <p:val>
                            <p:strVal val="#ppt_w"/>
                          </p:val>
                        </p:tav>
                      </p:tavLst>
                    </p:anim>
                    <p:anim calcmode="lin" valueType="num">
                      <p:cBhvr>
                        <p:cTn dur="400" fill="hold"/>
                        <p:tgtEl>
                          <p:spTgt spid="28"/>
                        </p:tgtEl>
                        <p:attrNameLst>
                          <p:attrName>ppt_h</p:attrName>
                        </p:attrNameLst>
                      </p:cBhvr>
                      <p:tavLst>
                        <p:tav tm="0">
                          <p:val>
                            <p:fltVal val="0"/>
                          </p:val>
                        </p:tav>
                        <p:tav tm="100000">
                          <p:val>
                            <p:strVal val="#ppt_h"/>
                          </p:val>
                        </p:tav>
                      </p:tavLst>
                    </p:anim>
                    <p:animEffect transition="in" filter="fade">
                      <p:cBhvr>
                        <p:cTn dur="4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400" fill="hold"/>
                        <p:tgtEl>
                          <p:spTgt spid="29"/>
                        </p:tgtEl>
                        <p:attrNameLst>
                          <p:attrName>ppt_w</p:attrName>
                        </p:attrNameLst>
                      </p:cBhvr>
                      <p:tavLst>
                        <p:tav tm="0">
                          <p:val>
                            <p:fltVal val="0"/>
                          </p:val>
                        </p:tav>
                        <p:tav tm="100000">
                          <p:val>
                            <p:strVal val="#ppt_w"/>
                          </p:val>
                        </p:tav>
                      </p:tavLst>
                    </p:anim>
                    <p:anim calcmode="lin" valueType="num">
                      <p:cBhvr>
                        <p:cTn dur="400" fill="hold"/>
                        <p:tgtEl>
                          <p:spTgt spid="29"/>
                        </p:tgtEl>
                        <p:attrNameLst>
                          <p:attrName>ppt_h</p:attrName>
                        </p:attrNameLst>
                      </p:cBhvr>
                      <p:tavLst>
                        <p:tav tm="0">
                          <p:val>
                            <p:fltVal val="0"/>
                          </p:val>
                        </p:tav>
                        <p:tav tm="100000">
                          <p:val>
                            <p:strVal val="#ppt_h"/>
                          </p:val>
                        </p:tav>
                      </p:tavLst>
                    </p:anim>
                    <p:animEffect transition="in" filter="fade">
                      <p:cBhvr>
                        <p:cTn dur="400"/>
                        <p:tgtEl>
                          <p:spTgt spid="29"/>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400" fill="hold"/>
                        <p:tgtEl>
                          <p:spTgt spid="30"/>
                        </p:tgtEl>
                        <p:attrNameLst>
                          <p:attrName>ppt_w</p:attrName>
                        </p:attrNameLst>
                      </p:cBhvr>
                      <p:tavLst>
                        <p:tav tm="0">
                          <p:val>
                            <p:fltVal val="0"/>
                          </p:val>
                        </p:tav>
                        <p:tav tm="100000">
                          <p:val>
                            <p:strVal val="#ppt_w"/>
                          </p:val>
                        </p:tav>
                      </p:tavLst>
                    </p:anim>
                    <p:anim calcmode="lin" valueType="num">
                      <p:cBhvr>
                        <p:cTn dur="400" fill="hold"/>
                        <p:tgtEl>
                          <p:spTgt spid="30"/>
                        </p:tgtEl>
                        <p:attrNameLst>
                          <p:attrName>ppt_h</p:attrName>
                        </p:attrNameLst>
                      </p:cBhvr>
                      <p:tavLst>
                        <p:tav tm="0">
                          <p:val>
                            <p:fltVal val="0"/>
                          </p:val>
                        </p:tav>
                        <p:tav tm="100000">
                          <p:val>
                            <p:strVal val="#ppt_h"/>
                          </p:val>
                        </p:tav>
                      </p:tavLst>
                    </p:anim>
                    <p:animEffect transition="in" filter="fade">
                      <p:cBhvr>
                        <p:cTn dur="4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400" fill="hold"/>
                        <p:tgtEl>
                          <p:spTgt spid="31"/>
                        </p:tgtEl>
                        <p:attrNameLst>
                          <p:attrName>ppt_w</p:attrName>
                        </p:attrNameLst>
                      </p:cBhvr>
                      <p:tavLst>
                        <p:tav tm="0">
                          <p:val>
                            <p:fltVal val="0"/>
                          </p:val>
                        </p:tav>
                        <p:tav tm="100000">
                          <p:val>
                            <p:strVal val="#ppt_w"/>
                          </p:val>
                        </p:tav>
                      </p:tavLst>
                    </p:anim>
                    <p:anim calcmode="lin" valueType="num">
                      <p:cBhvr>
                        <p:cTn dur="400" fill="hold"/>
                        <p:tgtEl>
                          <p:spTgt spid="31"/>
                        </p:tgtEl>
                        <p:attrNameLst>
                          <p:attrName>ppt_h</p:attrName>
                        </p:attrNameLst>
                      </p:cBhvr>
                      <p:tavLst>
                        <p:tav tm="0">
                          <p:val>
                            <p:fltVal val="0"/>
                          </p:val>
                        </p:tav>
                        <p:tav tm="100000">
                          <p:val>
                            <p:strVal val="#ppt_h"/>
                          </p:val>
                        </p:tav>
                      </p:tavLst>
                    </p:anim>
                    <p:animEffect transition="in" filter="fade">
                      <p:cBhvr>
                        <p:cTn dur="400"/>
                        <p:tgtEl>
                          <p:spTgt spid="31"/>
                        </p:tgtEl>
                      </p:cBhvr>
                    </p:animEffect>
                  </p:childTnLst>
                </p:cTn>
              </p:par>
            </p:tnLst>
          </p:tmpl>
        </p:tmplLst>
      </p:b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7979" y="1447101"/>
            <a:ext cx="3114255" cy="4601536"/>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2679704" y="2509740"/>
              <a:ext cx="2330568" cy="356576"/>
            </a:xfrm>
            <a:prstGeom prst="rect">
              <a:avLst/>
            </a:prstGeom>
          </p:spPr>
          <p:txBody>
            <a:bodyPr wrap="square">
              <a:spAutoFit/>
            </a:bodyPr>
            <a:lstStyle/>
            <a:p>
              <a:pPr algn="ctr">
                <a:lnSpc>
                  <a:spcPct val="120000"/>
                </a:lnSpc>
              </a:pPr>
              <a:r>
                <a:rPr lang="en-US" altLang="zh-CN"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直接生成</a:t>
              </a:r>
              <a:r>
                <a:rPr lang="en-US" altLang="zh-CN" sz="1327" dirty="0" err="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json</a:t>
              </a: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文件</a:t>
              </a:r>
              <a:endPar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8"/>
            <p:cNvSpPr txBox="1"/>
            <p:nvPr/>
          </p:nvSpPr>
          <p:spPr>
            <a:xfrm>
              <a:off x="1939253" y="247896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36" name="TextBox 191"/>
            <p:cNvSpPr txBox="1"/>
            <p:nvPr/>
          </p:nvSpPr>
          <p:spPr>
            <a:xfrm>
              <a:off x="1939253" y="3381429"/>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37" name="TextBox 192"/>
            <p:cNvSpPr txBox="1"/>
            <p:nvPr/>
          </p:nvSpPr>
          <p:spPr>
            <a:xfrm>
              <a:off x="1939253" y="428389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9" name="Rectangle 38"/>
            <p:cNvSpPr/>
            <p:nvPr/>
          </p:nvSpPr>
          <p:spPr>
            <a:xfrm>
              <a:off x="2679704" y="3412206"/>
              <a:ext cx="2330568" cy="356576"/>
            </a:xfrm>
            <a:prstGeom prst="rect">
              <a:avLst/>
            </a:prstGeom>
          </p:spPr>
          <p:txBody>
            <a:bodyPr wrap="square">
              <a:spAutoFit/>
            </a:bodyPr>
            <a:lstStyle/>
            <a:p>
              <a:pPr algn="ctr">
                <a:lnSpc>
                  <a:spcPct val="120000"/>
                </a:lnSpc>
              </a:pPr>
              <a:r>
                <a:rPr lang="en-US" altLang="zh-CN"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可一次遍历多个</a:t>
              </a:r>
              <a:r>
                <a:rPr lang="en-US" altLang="zh-CN"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tag</a:t>
              </a:r>
              <a:r>
                <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40" name="Rectangle 39"/>
            <p:cNvSpPr/>
            <p:nvPr/>
          </p:nvSpPr>
          <p:spPr>
            <a:xfrm>
              <a:off x="2679704" y="4314673"/>
              <a:ext cx="2330568" cy="356576"/>
            </a:xfrm>
            <a:prstGeom prst="rect">
              <a:avLst/>
            </a:prstGeom>
          </p:spPr>
          <p:txBody>
            <a:bodyPr wrap="square">
              <a:spAutoFit/>
            </a:bodyPr>
            <a:lstStyle/>
            <a:p>
              <a:pPr algn="ctr">
                <a:lnSpc>
                  <a:spcPct val="120000"/>
                </a:lnSpc>
              </a:pPr>
              <a:r>
                <a:rPr lang="en-US" altLang="zh-CN"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同时生成语料库</a:t>
              </a:r>
              <a:r>
                <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41" name="Rectangle 40"/>
            <p:cNvSpPr/>
            <p:nvPr/>
          </p:nvSpPr>
          <p:spPr>
            <a:xfrm>
              <a:off x="2679704" y="5214752"/>
              <a:ext cx="2330568" cy="380357"/>
            </a:xfrm>
            <a:prstGeom prst="rect">
              <a:avLst/>
            </a:prstGeom>
          </p:spPr>
          <p:txBody>
            <a:bodyPr wrap="square">
              <a:spAutoFit/>
            </a:bodyPr>
            <a:lstStyle/>
            <a:p>
              <a:pPr algn="ctr">
                <a:lnSpc>
                  <a:spcPct val="120000"/>
                </a:lnSpc>
              </a:pPr>
              <a:r>
                <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p>
          </p:txBody>
        </p:sp>
      </p:grpSp>
      <p:sp>
        <p:nvSpPr>
          <p:cNvPr id="66" name="矩形 65"/>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67" name="文本框 66"/>
          <p:cNvSpPr txBox="1"/>
          <p:nvPr/>
        </p:nvSpPr>
        <p:spPr>
          <a:xfrm>
            <a:off x="294813" y="154003"/>
            <a:ext cx="1826141"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1.</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爬虫改进</a:t>
            </a:r>
          </a:p>
        </p:txBody>
      </p:sp>
      <p:grpSp>
        <p:nvGrpSpPr>
          <p:cNvPr id="94" name="组合 93"/>
          <p:cNvGrpSpPr/>
          <p:nvPr/>
        </p:nvGrpSpPr>
        <p:grpSpPr>
          <a:xfrm>
            <a:off x="0" y="7507131"/>
            <a:ext cx="12192000" cy="1320800"/>
            <a:chOff x="0" y="7507131"/>
            <a:chExt cx="12192000" cy="1320800"/>
          </a:xfrm>
        </p:grpSpPr>
        <p:sp>
          <p:nvSpPr>
            <p:cNvPr id="101" name="矩形 100"/>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02" name="矩形 10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3" name="矩形 10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05" name="矩形 10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5" name="组合 94"/>
          <p:cNvGrpSpPr/>
          <p:nvPr/>
        </p:nvGrpSpPr>
        <p:grpSpPr>
          <a:xfrm>
            <a:off x="0" y="-1664915"/>
            <a:ext cx="12192000" cy="1320800"/>
            <a:chOff x="0" y="7507131"/>
            <a:chExt cx="12192000" cy="1320800"/>
          </a:xfrm>
        </p:grpSpPr>
        <p:sp>
          <p:nvSpPr>
            <p:cNvPr id="96" name="矩形 95"/>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7" name="矩形 9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98" name="矩形 9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00" name="矩形 9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68" name="图片 67" descr="未命名文件">
            <a:extLst>
              <a:ext uri="{FF2B5EF4-FFF2-40B4-BE49-F238E27FC236}">
                <a16:creationId xmlns:a16="http://schemas.microsoft.com/office/drawing/2014/main" id="{1889BC05-0A69-F040-8556-86AFE5643F3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18266" y="154003"/>
            <a:ext cx="6432302" cy="6646295"/>
          </a:xfrm>
          <a:prstGeom prst="rect">
            <a:avLst/>
          </a:prstGeom>
          <a:noFill/>
          <a:ln>
            <a:noFill/>
          </a:ln>
        </p:spPr>
      </p:pic>
    </p:spTree>
    <p:extLst>
      <p:ext uri="{BB962C8B-B14F-4D97-AF65-F5344CB8AC3E}">
        <p14:creationId xmlns:p14="http://schemas.microsoft.com/office/powerpoint/2010/main" val="294658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290335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核心代码及语料库</a:t>
            </a:r>
          </a:p>
        </p:txBody>
      </p:sp>
      <p:grpSp>
        <p:nvGrpSpPr>
          <p:cNvPr id="122" name="组合 121"/>
          <p:cNvGrpSpPr/>
          <p:nvPr/>
        </p:nvGrpSpPr>
        <p:grpSpPr>
          <a:xfrm>
            <a:off x="0" y="7507131"/>
            <a:ext cx="12192000" cy="1320800"/>
            <a:chOff x="0" y="7507131"/>
            <a:chExt cx="12192000" cy="1320800"/>
          </a:xfrm>
        </p:grpSpPr>
        <p:sp>
          <p:nvSpPr>
            <p:cNvPr id="129" name="矩形 12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0" name="矩形 12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1" name="矩形 13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3" name="矩形 13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3" name="组合 122"/>
          <p:cNvGrpSpPr/>
          <p:nvPr/>
        </p:nvGrpSpPr>
        <p:grpSpPr>
          <a:xfrm>
            <a:off x="0" y="-1664915"/>
            <a:ext cx="12192000" cy="1320800"/>
            <a:chOff x="0" y="7507131"/>
            <a:chExt cx="12192000" cy="1320800"/>
          </a:xfrm>
        </p:grpSpPr>
        <p:sp>
          <p:nvSpPr>
            <p:cNvPr id="124" name="矩形 12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25" name="矩形 12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6" name="矩形 12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8" name="矩形 12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a:extLst>
              <a:ext uri="{FF2B5EF4-FFF2-40B4-BE49-F238E27FC236}">
                <a16:creationId xmlns:a16="http://schemas.microsoft.com/office/drawing/2014/main" id="{2381BC54-1136-8C45-85AE-8BDA52608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02" y="1440041"/>
            <a:ext cx="7372185" cy="5136947"/>
          </a:xfrm>
          <a:prstGeom prst="rect">
            <a:avLst/>
          </a:prstGeom>
        </p:spPr>
      </p:pic>
      <p:pic>
        <p:nvPicPr>
          <p:cNvPr id="7" name="图片 6">
            <a:extLst>
              <a:ext uri="{FF2B5EF4-FFF2-40B4-BE49-F238E27FC236}">
                <a16:creationId xmlns:a16="http://schemas.microsoft.com/office/drawing/2014/main" id="{078DFD05-72AD-BA44-8BCC-6F7014A64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362" y="0"/>
            <a:ext cx="5100638" cy="6858000"/>
          </a:xfrm>
          <a:prstGeom prst="rect">
            <a:avLst/>
          </a:prstGeom>
        </p:spPr>
      </p:pic>
      <p:pic>
        <p:nvPicPr>
          <p:cNvPr id="9" name="图片 8">
            <a:extLst>
              <a:ext uri="{FF2B5EF4-FFF2-40B4-BE49-F238E27FC236}">
                <a16:creationId xmlns:a16="http://schemas.microsoft.com/office/drawing/2014/main" id="{8AF532BD-1622-214E-851E-0CDCF2CF89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9461" y="1440041"/>
            <a:ext cx="8075919" cy="5136947"/>
          </a:xfrm>
          <a:prstGeom prst="rect">
            <a:avLst/>
          </a:prstGeom>
        </p:spPr>
      </p:pic>
    </p:spTree>
    <p:extLst>
      <p:ext uri="{BB962C8B-B14F-4D97-AF65-F5344CB8AC3E}">
        <p14:creationId xmlns:p14="http://schemas.microsoft.com/office/powerpoint/2010/main" val="46392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39"/>
          <p:cNvSpPr txBox="1"/>
          <p:nvPr/>
        </p:nvSpPr>
        <p:spPr>
          <a:xfrm>
            <a:off x="1079715" y="1774148"/>
            <a:ext cx="4643228" cy="1289456"/>
          </a:xfrm>
          <a:prstGeom prst="rect">
            <a:avLst/>
          </a:prstGeom>
          <a:noFill/>
        </p:spPr>
        <p:txBody>
          <a:bodyPr wrap="square" rtlCol="0">
            <a:spAutoFit/>
          </a:bodyPr>
          <a:lstStyle/>
          <a:p>
            <a:pPr>
              <a:lnSpc>
                <a:spcPct val="150000"/>
              </a:lnSpc>
            </a:pPr>
            <a:r>
              <a:rPr lang="en-US" altLang="zh-CN" dirty="0" err="1"/>
              <a:t>TextRank</a:t>
            </a:r>
            <a:r>
              <a:rPr lang="zh-CN" altLang="zh-CN" dirty="0"/>
              <a:t>是在</a:t>
            </a:r>
            <a:r>
              <a:rPr lang="en-US" altLang="zh-CN" dirty="0"/>
              <a:t>Google</a:t>
            </a:r>
            <a:r>
              <a:rPr lang="zh-CN" altLang="zh-CN" dirty="0"/>
              <a:t>的</a:t>
            </a:r>
            <a:r>
              <a:rPr lang="en-US" altLang="zh-CN" dirty="0"/>
              <a:t>PageRank</a:t>
            </a:r>
            <a:r>
              <a:rPr lang="zh-CN" altLang="zh-CN" dirty="0"/>
              <a:t>算法启发下，针对文本里的句子设计的权重算法，目标是自动摘要。</a:t>
            </a:r>
            <a:endParaRPr lang="zh-CN" altLang="en-US" sz="1327"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39"/>
          <p:cNvSpPr txBox="1"/>
          <p:nvPr/>
        </p:nvSpPr>
        <p:spPr>
          <a:xfrm>
            <a:off x="6366710" y="1777958"/>
            <a:ext cx="4643228" cy="1294072"/>
          </a:xfrm>
          <a:prstGeom prst="rect">
            <a:avLst/>
          </a:prstGeom>
          <a:noFill/>
        </p:spPr>
        <p:txBody>
          <a:bodyPr wrap="square" rtlCol="0">
            <a:spAutoFit/>
          </a:bodyPr>
          <a:lstStyle/>
          <a:p>
            <a:pPr>
              <a:lnSpc>
                <a:spcPct val="150000"/>
              </a:lnSpc>
            </a:pPr>
            <a:r>
              <a:rPr lang="zh-CN" altLang="zh-CN" dirty="0"/>
              <a:t>它利用投票的原理，让每一个单词给它的邻居（术语称窗口）投赞成票，票的权重取决于自己的票数。 </a:t>
            </a:r>
            <a:endPar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39"/>
          <p:cNvSpPr txBox="1"/>
          <p:nvPr/>
        </p:nvSpPr>
        <p:spPr>
          <a:xfrm>
            <a:off x="1115270" y="3230235"/>
            <a:ext cx="4378889" cy="1294585"/>
          </a:xfrm>
          <a:prstGeom prst="rect">
            <a:avLst/>
          </a:prstGeom>
          <a:noFill/>
        </p:spPr>
        <p:txBody>
          <a:bodyPr wrap="square" rtlCol="0">
            <a:spAutoFit/>
          </a:bodyPr>
          <a:lstStyle/>
          <a:p>
            <a:pPr>
              <a:lnSpc>
                <a:spcPct val="150000"/>
              </a:lnSpc>
            </a:pPr>
            <a:r>
              <a:rPr lang="zh-CN" altLang="en-US" dirty="0">
                <a:sym typeface="Arial" panose="020B0604020202020204" pitchFamily="34" charset="0"/>
              </a:rPr>
              <a:t>公式：</a:t>
            </a:r>
            <a:r>
              <a:rPr lang="zh-CN" altLang="zh-CN" dirty="0"/>
              <a:t>在</a:t>
            </a:r>
            <a:r>
              <a:rPr lang="en-US" altLang="zh-CN" dirty="0"/>
              <a:t>PageRank</a:t>
            </a:r>
            <a:r>
              <a:rPr lang="zh-CN" altLang="zh-CN" dirty="0"/>
              <a:t>的公式的基础上</a:t>
            </a:r>
            <a:r>
              <a:rPr lang="zh-CN" altLang="en-US" dirty="0"/>
              <a:t>，</a:t>
            </a:r>
            <a:r>
              <a:rPr lang="zh-CN" altLang="zh-CN" dirty="0"/>
              <a:t>引入了边的权值的概念，代表两个句子的相似度。</a:t>
            </a:r>
          </a:p>
        </p:txBody>
      </p:sp>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71768" y="215543"/>
            <a:ext cx="5914695" cy="461665"/>
          </a:xfrm>
          <a:prstGeom prst="rect">
            <a:avLst/>
          </a:prstGeom>
        </p:spPr>
        <p:txBody>
          <a:bodyPr wrap="squar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400" dirty="0">
                <a:solidFill>
                  <a:schemeClr val="tx2"/>
                </a:solidFill>
                <a:latin typeface="微软雅黑" panose="020B0503020204020204" pitchFamily="34" charset="-122"/>
                <a:ea typeface="微软雅黑" panose="020B0503020204020204" pitchFamily="34" charset="-122"/>
                <a:cs typeface="+mn-ea"/>
                <a:sym typeface="+mn-lt"/>
              </a:rPr>
              <a:t>2.</a:t>
            </a: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算法上的改进：</a:t>
            </a:r>
            <a:r>
              <a:rPr lang="en-US" altLang="zh-CN" sz="2400" b="1" dirty="0">
                <a:solidFill>
                  <a:schemeClr val="tx2"/>
                </a:solidFill>
              </a:rPr>
              <a:t> </a:t>
            </a:r>
            <a:r>
              <a:rPr lang="en-US" altLang="zh-CN" sz="2400" b="1" dirty="0" err="1">
                <a:solidFill>
                  <a:schemeClr val="tx2"/>
                </a:solidFill>
              </a:rPr>
              <a:t>TextRank</a:t>
            </a:r>
            <a:r>
              <a:rPr lang="zh-CN" altLang="zh-CN" sz="2400" b="1" dirty="0">
                <a:solidFill>
                  <a:schemeClr val="tx2"/>
                </a:solidFill>
              </a:rPr>
              <a:t>关键词提取</a:t>
            </a:r>
            <a:r>
              <a:rPr lang="zh-CN" altLang="zh-CN" sz="2400" dirty="0">
                <a:solidFill>
                  <a:schemeClr val="tx2"/>
                </a:solidFill>
              </a:rPr>
              <a:t> </a:t>
            </a:r>
            <a:endParaRPr lang="zh-CN" alt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2" name="Rectangle 2">
            <a:extLst>
              <a:ext uri="{FF2B5EF4-FFF2-40B4-BE49-F238E27FC236}">
                <a16:creationId xmlns:a16="http://schemas.microsoft.com/office/drawing/2014/main" id="{42705B09-3C62-E54E-A3CC-4B44BE4B40EA}"/>
              </a:ext>
            </a:extLst>
          </p:cNvPr>
          <p:cNvSpPr>
            <a:spLocks noChangeArrowheads="1"/>
          </p:cNvSpPr>
          <p:nvPr/>
        </p:nvSpPr>
        <p:spPr bwMode="auto">
          <a:xfrm flipV="1">
            <a:off x="228600" y="622981"/>
            <a:ext cx="114979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5" name="图片 2" descr="6cbb8645gw1eetibn86vij20jy03gmx8">
            <a:extLst>
              <a:ext uri="{FF2B5EF4-FFF2-40B4-BE49-F238E27FC236}">
                <a16:creationId xmlns:a16="http://schemas.microsoft.com/office/drawing/2014/main" id="{068F66D4-C9C5-8B41-A534-CDBD03483B5E}"/>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28600" y="703756"/>
            <a:ext cx="5186036" cy="89827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94E990F-5F9B-A041-814B-95A99DD63BA1}"/>
              </a:ext>
            </a:extLst>
          </p:cNvPr>
          <p:cNvPicPr>
            <a:picLocks noChangeAspect="1"/>
          </p:cNvPicPr>
          <p:nvPr/>
        </p:nvPicPr>
        <p:blipFill>
          <a:blip r:embed="rId7"/>
          <a:stretch>
            <a:fillRect/>
          </a:stretch>
        </p:blipFill>
        <p:spPr>
          <a:xfrm>
            <a:off x="312821" y="4583312"/>
            <a:ext cx="11634788" cy="1940753"/>
          </a:xfrm>
          <a:prstGeom prst="rect">
            <a:avLst/>
          </a:prstGeom>
        </p:spPr>
      </p:pic>
    </p:spTree>
    <p:extLst>
      <p:ext uri="{BB962C8B-B14F-4D97-AF65-F5344CB8AC3E}">
        <p14:creationId xmlns:p14="http://schemas.microsoft.com/office/powerpoint/2010/main" val="156849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294813" y="154003"/>
            <a:ext cx="188384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程序伪代码</a:t>
            </a: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2" name="图片 1">
            <a:extLst>
              <a:ext uri="{FF2B5EF4-FFF2-40B4-BE49-F238E27FC236}">
                <a16:creationId xmlns:a16="http://schemas.microsoft.com/office/drawing/2014/main" id="{A7AADD8B-B629-3946-8B8E-2159F5931574}"/>
              </a:ext>
            </a:extLst>
          </p:cNvPr>
          <p:cNvPicPr>
            <a:picLocks noChangeAspect="1"/>
          </p:cNvPicPr>
          <p:nvPr/>
        </p:nvPicPr>
        <p:blipFill>
          <a:blip r:embed="rId5"/>
          <a:stretch>
            <a:fillRect/>
          </a:stretch>
        </p:blipFill>
        <p:spPr>
          <a:xfrm>
            <a:off x="357271" y="1253196"/>
            <a:ext cx="4214974" cy="4633254"/>
          </a:xfrm>
          <a:prstGeom prst="rect">
            <a:avLst/>
          </a:prstGeom>
        </p:spPr>
      </p:pic>
      <p:pic>
        <p:nvPicPr>
          <p:cNvPr id="3" name="图片 2">
            <a:extLst>
              <a:ext uri="{FF2B5EF4-FFF2-40B4-BE49-F238E27FC236}">
                <a16:creationId xmlns:a16="http://schemas.microsoft.com/office/drawing/2014/main" id="{006653BB-DF1B-4644-842E-256C8363533A}"/>
              </a:ext>
            </a:extLst>
          </p:cNvPr>
          <p:cNvPicPr>
            <a:picLocks noChangeAspect="1"/>
          </p:cNvPicPr>
          <p:nvPr/>
        </p:nvPicPr>
        <p:blipFill>
          <a:blip r:embed="rId6"/>
          <a:stretch>
            <a:fillRect/>
          </a:stretch>
        </p:blipFill>
        <p:spPr>
          <a:xfrm>
            <a:off x="6451685" y="64850"/>
            <a:ext cx="4363954" cy="6793150"/>
          </a:xfrm>
          <a:prstGeom prst="rect">
            <a:avLst/>
          </a:prstGeom>
        </p:spPr>
      </p:pic>
    </p:spTree>
    <p:extLst>
      <p:ext uri="{BB962C8B-B14F-4D97-AF65-F5344CB8AC3E}">
        <p14:creationId xmlns:p14="http://schemas.microsoft.com/office/powerpoint/2010/main" val="705481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294813" y="154003"/>
            <a:ext cx="257955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关键词筛查结果</a:t>
            </a: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7" name="图片 6">
            <a:extLst>
              <a:ext uri="{FF2B5EF4-FFF2-40B4-BE49-F238E27FC236}">
                <a16:creationId xmlns:a16="http://schemas.microsoft.com/office/drawing/2014/main" id="{2201C665-0329-0D40-AE65-FBA8EB01FB6D}"/>
              </a:ext>
            </a:extLst>
          </p:cNvPr>
          <p:cNvPicPr>
            <a:picLocks noChangeAspect="1"/>
          </p:cNvPicPr>
          <p:nvPr/>
        </p:nvPicPr>
        <p:blipFill>
          <a:blip r:embed="rId5"/>
          <a:stretch>
            <a:fillRect/>
          </a:stretch>
        </p:blipFill>
        <p:spPr>
          <a:xfrm>
            <a:off x="228600" y="948145"/>
            <a:ext cx="6282261" cy="5704973"/>
          </a:xfrm>
          <a:prstGeom prst="rect">
            <a:avLst/>
          </a:prstGeom>
        </p:spPr>
      </p:pic>
      <p:pic>
        <p:nvPicPr>
          <p:cNvPr id="6" name="图片 5">
            <a:extLst>
              <a:ext uri="{FF2B5EF4-FFF2-40B4-BE49-F238E27FC236}">
                <a16:creationId xmlns:a16="http://schemas.microsoft.com/office/drawing/2014/main" id="{3F489EC3-A16F-7F45-88CA-99DD5EC853B2}"/>
              </a:ext>
            </a:extLst>
          </p:cNvPr>
          <p:cNvPicPr>
            <a:picLocks noChangeAspect="1"/>
          </p:cNvPicPr>
          <p:nvPr/>
        </p:nvPicPr>
        <p:blipFill>
          <a:blip r:embed="rId6"/>
          <a:stretch>
            <a:fillRect/>
          </a:stretch>
        </p:blipFill>
        <p:spPr>
          <a:xfrm>
            <a:off x="5296229" y="0"/>
            <a:ext cx="6254338" cy="6858000"/>
          </a:xfrm>
          <a:prstGeom prst="rect">
            <a:avLst/>
          </a:prstGeom>
        </p:spPr>
      </p:pic>
    </p:spTree>
    <p:extLst>
      <p:ext uri="{BB962C8B-B14F-4D97-AF65-F5344CB8AC3E}">
        <p14:creationId xmlns:p14="http://schemas.microsoft.com/office/powerpoint/2010/main" val="2328799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3495675" y="2914651"/>
            <a:ext cx="5200650" cy="830997"/>
          </a:xfrm>
          <a:prstGeom prst="rect">
            <a:avLst/>
          </a:prstGeom>
          <a:noFill/>
        </p:spPr>
        <p:txBody>
          <a:bodyPr wrap="square" rtlCol="0">
            <a:spAutoFit/>
          </a:bodyPr>
          <a:lstStyle/>
          <a:p>
            <a:pPr algn="ctr"/>
            <a:r>
              <a:rPr lang="zh-CN" altLang="en-US" sz="4800" dirty="0">
                <a:solidFill>
                  <a:schemeClr val="tx1">
                    <a:lumMod val="50000"/>
                  </a:schemeClr>
                </a:solidFill>
              </a:rPr>
              <a:t>系统演示</a:t>
            </a:r>
            <a:endParaRPr lang="en-US" altLang="zh-CN" sz="4800" dirty="0">
              <a:solidFill>
                <a:schemeClr val="tx1">
                  <a:lumMod val="50000"/>
                </a:schemeClr>
              </a:solidFill>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361381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80342" y="3881443"/>
            <a:ext cx="2031325" cy="646331"/>
          </a:xfrm>
          <a:prstGeom prst="rect">
            <a:avLst/>
          </a:prstGeom>
          <a:noFill/>
        </p:spPr>
        <p:txBody>
          <a:bodyPr wrap="none" rtlCol="0">
            <a:spAutoFit/>
          </a:bodyPr>
          <a:lstStyle/>
          <a:p>
            <a:pPr algn="ctr"/>
            <a:r>
              <a:rPr lang="zh-CN" altLang="en-US" sz="3600" dirty="0">
                <a:solidFill>
                  <a:schemeClr val="tx1">
                    <a:lumMod val="50000"/>
                  </a:schemeClr>
                </a:solidFill>
              </a:rPr>
              <a:t>结果分析</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03</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Tree>
    <p:extLst>
      <p:ext uri="{BB962C8B-B14F-4D97-AF65-F5344CB8AC3E}">
        <p14:creationId xmlns:p14="http://schemas.microsoft.com/office/powerpoint/2010/main" val="148151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3190" y="1458976"/>
            <a:ext cx="3114255" cy="4601536"/>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12"/>
            <p:cNvSpPr/>
            <p:nvPr/>
          </p:nvSpPr>
          <p:spPr>
            <a:xfrm>
              <a:off x="1912729" y="5066795"/>
              <a:ext cx="3510756" cy="607219"/>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2220270" y="2380419"/>
              <a:ext cx="3164208" cy="585643"/>
            </a:xfrm>
            <a:prstGeom prst="rect">
              <a:avLst/>
            </a:prstGeom>
          </p:spPr>
          <p:txBody>
            <a:bodyPr wrap="square">
              <a:spAutoFit/>
            </a:bodyPr>
            <a:lstStyle/>
            <a:p>
              <a:pPr algn="ctr">
                <a:lnSpc>
                  <a:spcPct val="120000"/>
                </a:lnSpc>
              </a:pPr>
              <a:r>
                <a:rPr lang="zh-CN" altLang="zh-CN" sz="1200" dirty="0">
                  <a:solidFill>
                    <a:schemeClr val="bg1"/>
                  </a:solidFill>
                </a:rPr>
                <a:t>避免了因个人打标签习惯差异导致的热度统计不准确 </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8"/>
            <p:cNvSpPr txBox="1"/>
            <p:nvPr/>
          </p:nvSpPr>
          <p:spPr>
            <a:xfrm>
              <a:off x="1939253" y="247896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36" name="TextBox 191"/>
            <p:cNvSpPr txBox="1"/>
            <p:nvPr/>
          </p:nvSpPr>
          <p:spPr>
            <a:xfrm>
              <a:off x="1939253" y="3381429"/>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37" name="TextBox 192"/>
            <p:cNvSpPr txBox="1"/>
            <p:nvPr/>
          </p:nvSpPr>
          <p:spPr>
            <a:xfrm>
              <a:off x="1939253" y="4283894"/>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8" name="TextBox 193"/>
            <p:cNvSpPr txBox="1"/>
            <p:nvPr/>
          </p:nvSpPr>
          <p:spPr>
            <a:xfrm>
              <a:off x="1939253" y="5186362"/>
              <a:ext cx="314797" cy="380357"/>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39" name="Rectangle 38"/>
            <p:cNvSpPr/>
            <p:nvPr/>
          </p:nvSpPr>
          <p:spPr>
            <a:xfrm>
              <a:off x="2509953" y="3427487"/>
              <a:ext cx="2429494" cy="370815"/>
            </a:xfrm>
            <a:prstGeom prst="rect">
              <a:avLst/>
            </a:prstGeom>
          </p:spPr>
          <p:txBody>
            <a:bodyPr wrap="square">
              <a:spAutoFit/>
            </a:bodyPr>
            <a:lstStyle/>
            <a:p>
              <a:pPr algn="ctr">
                <a:lnSpc>
                  <a:spcPct val="120000"/>
                </a:lnSpc>
              </a:pPr>
              <a:r>
                <a:rPr lang="zh-CN" altLang="zh-CN" sz="1400" dirty="0">
                  <a:solidFill>
                    <a:schemeClr val="bg1"/>
                  </a:solidFill>
                  <a:latin typeface="Microsoft YaHei" panose="020B0503020204020204" pitchFamily="34" charset="-122"/>
                  <a:ea typeface="Microsoft YaHei" panose="020B0503020204020204" pitchFamily="34" charset="-122"/>
                </a:rPr>
                <a:t>创建了专属词典及语料库 </a:t>
              </a:r>
              <a:endParaRPr lang="en-GB" sz="1400" dirty="0">
                <a:solidFill>
                  <a:schemeClr val="bg1"/>
                </a:solidFill>
                <a:latin typeface="Microsoft YaHei" panose="020B0503020204020204" pitchFamily="34" charset="-122"/>
                <a:ea typeface="Microsoft YaHei" panose="020B0503020204020204" pitchFamily="34" charset="-122"/>
                <a:cs typeface="+mn-ea"/>
                <a:sym typeface="Arial" panose="020B0604020202020204" pitchFamily="34" charset="0"/>
              </a:endParaRPr>
            </a:p>
          </p:txBody>
        </p:sp>
        <p:sp>
          <p:nvSpPr>
            <p:cNvPr id="40" name="Rectangle 39"/>
            <p:cNvSpPr/>
            <p:nvPr/>
          </p:nvSpPr>
          <p:spPr>
            <a:xfrm>
              <a:off x="2308584" y="4168470"/>
              <a:ext cx="3050562" cy="632845"/>
            </a:xfrm>
            <a:prstGeom prst="rect">
              <a:avLst/>
            </a:prstGeom>
          </p:spPr>
          <p:txBody>
            <a:bodyPr wrap="square">
              <a:spAutoFit/>
            </a:bodyPr>
            <a:lstStyle/>
            <a:p>
              <a:pPr algn="ctr">
                <a:lnSpc>
                  <a:spcPct val="120000"/>
                </a:lnSpc>
              </a:pPr>
              <a:r>
                <a:rPr lang="zh-CN" altLang="zh-CN" sz="1327" dirty="0">
                  <a:solidFill>
                    <a:schemeClr val="bg1"/>
                  </a:solidFill>
                  <a:latin typeface="Arial" panose="020B0604020202020204" pitchFamily="34" charset="0"/>
                  <a:ea typeface="微软雅黑" panose="020B0503020204020204" pitchFamily="34" charset="-122"/>
                  <a:cs typeface="+mn-ea"/>
                </a:rPr>
                <a:t>关键词识别算法为</a:t>
              </a:r>
              <a:r>
                <a:rPr lang="en-US" altLang="zh-CN" sz="1327" dirty="0">
                  <a:solidFill>
                    <a:schemeClr val="bg1"/>
                  </a:solidFill>
                  <a:latin typeface="Arial" panose="020B0604020202020204" pitchFamily="34" charset="0"/>
                  <a:ea typeface="微软雅黑" panose="020B0503020204020204" pitchFamily="34" charset="-122"/>
                  <a:cs typeface="+mn-ea"/>
                </a:rPr>
                <a:t>LOFTER</a:t>
              </a:r>
              <a:r>
                <a:rPr lang="zh-CN" altLang="zh-CN" sz="1327" dirty="0">
                  <a:solidFill>
                    <a:schemeClr val="bg1"/>
                  </a:solidFill>
                  <a:latin typeface="Arial" panose="020B0604020202020204" pitchFamily="34" charset="0"/>
                  <a:ea typeface="微软雅黑" panose="020B0503020204020204" pitchFamily="34" charset="-122"/>
                  <a:cs typeface="+mn-ea"/>
                </a:rPr>
                <a:t>上的作品添加标签</a:t>
              </a:r>
              <a:r>
                <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41" name="Rectangle 40"/>
            <p:cNvSpPr/>
            <p:nvPr/>
          </p:nvSpPr>
          <p:spPr>
            <a:xfrm>
              <a:off x="2323381" y="5196338"/>
              <a:ext cx="2686892" cy="370381"/>
            </a:xfrm>
            <a:prstGeom prst="rect">
              <a:avLst/>
            </a:prstGeom>
          </p:spPr>
          <p:txBody>
            <a:bodyPr wrap="square">
              <a:spAutoFit/>
            </a:bodyPr>
            <a:lstStyle/>
            <a:p>
              <a:pPr algn="ctr">
                <a:lnSpc>
                  <a:spcPct val="120000"/>
                </a:lnSpc>
              </a:pPr>
              <a:r>
                <a:rPr lang="zh-CN" altLang="zh-CN" sz="1400" dirty="0">
                  <a:solidFill>
                    <a:schemeClr val="bg1"/>
                  </a:solidFill>
                </a:rPr>
                <a:t>全方位热度统计</a:t>
              </a:r>
              <a:r>
                <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p>
          </p:txBody>
        </p:sp>
      </p:grpSp>
      <p:sp>
        <p:nvSpPr>
          <p:cNvPr id="43" name="TextBox 42"/>
          <p:cNvSpPr txBox="1"/>
          <p:nvPr/>
        </p:nvSpPr>
        <p:spPr>
          <a:xfrm>
            <a:off x="5524160" y="2137729"/>
            <a:ext cx="5310813" cy="401264"/>
          </a:xfrm>
          <a:prstGeom prst="rect">
            <a:avLst/>
          </a:prstGeom>
          <a:noFill/>
        </p:spPr>
        <p:txBody>
          <a:bodyPr wrap="none" rtlCol="0">
            <a:spAutoFit/>
          </a:bodyPr>
          <a:lstStyle/>
          <a:p>
            <a:pPr algn="just">
              <a:lnSpc>
                <a:spcPct val="120000"/>
              </a:lnSpc>
            </a:pPr>
            <a:r>
              <a:rPr lang="zh-CN" altLang="zh-CN" dirty="0"/>
              <a:t>提供了一个</a:t>
            </a:r>
            <a:r>
              <a:rPr lang="zh-CN" altLang="en-US" dirty="0"/>
              <a:t>考虑</a:t>
            </a:r>
            <a:r>
              <a:rPr lang="zh-CN" altLang="zh-CN" dirty="0"/>
              <a:t>更加</a:t>
            </a:r>
            <a:r>
              <a:rPr lang="zh-CN" altLang="en-US" dirty="0"/>
              <a:t>周全</a:t>
            </a:r>
            <a:r>
              <a:rPr lang="zh-CN" altLang="zh-CN" dirty="0"/>
              <a:t>的</a:t>
            </a:r>
            <a:r>
              <a:rPr lang="en-US" altLang="zh-CN" dirty="0"/>
              <a:t>LOFTER</a:t>
            </a:r>
            <a:r>
              <a:rPr lang="zh-CN" altLang="zh-CN" dirty="0"/>
              <a:t>热度榜统计系统</a:t>
            </a:r>
            <a:r>
              <a:rPr lang="zh-CN" altLang="zh-CN" sz="1400" dirty="0"/>
              <a:t> </a:t>
            </a:r>
            <a:endParaRPr lang="en-GB" altLang="zh-CN" sz="1327"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矩形 65"/>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67" name="文本框 66"/>
          <p:cNvSpPr txBox="1"/>
          <p:nvPr/>
        </p:nvSpPr>
        <p:spPr>
          <a:xfrm>
            <a:off x="294813" y="154003"/>
            <a:ext cx="256352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rPr>
              <a:t>特色与创新之处</a:t>
            </a:r>
            <a:endParaRPr lang="zh-CN" altLang="zh-CN" sz="2655" dirty="0">
              <a:solidFill>
                <a:schemeClr val="accent1"/>
              </a:solidFill>
              <a:latin typeface="微软雅黑" panose="020B0503020204020204" pitchFamily="34" charset="-122"/>
              <a:ea typeface="微软雅黑" panose="020B0503020204020204" pitchFamily="34" charset="-122"/>
              <a:cs typeface="+mn-ea"/>
            </a:endParaRPr>
          </a:p>
        </p:txBody>
      </p:sp>
      <p:grpSp>
        <p:nvGrpSpPr>
          <p:cNvPr id="94" name="组合 93"/>
          <p:cNvGrpSpPr/>
          <p:nvPr/>
        </p:nvGrpSpPr>
        <p:grpSpPr>
          <a:xfrm>
            <a:off x="0" y="7507131"/>
            <a:ext cx="12192000" cy="1320800"/>
            <a:chOff x="0" y="7507131"/>
            <a:chExt cx="12192000" cy="1320800"/>
          </a:xfrm>
        </p:grpSpPr>
        <p:sp>
          <p:nvSpPr>
            <p:cNvPr id="101" name="矩形 100"/>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02" name="矩形 10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3" name="矩形 10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05" name="矩形 10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5" name="组合 94"/>
          <p:cNvGrpSpPr/>
          <p:nvPr/>
        </p:nvGrpSpPr>
        <p:grpSpPr>
          <a:xfrm>
            <a:off x="0" y="-1664915"/>
            <a:ext cx="12192000" cy="1320800"/>
            <a:chOff x="0" y="7507131"/>
            <a:chExt cx="12192000" cy="1320800"/>
          </a:xfrm>
        </p:grpSpPr>
        <p:sp>
          <p:nvSpPr>
            <p:cNvPr id="96" name="矩形 95"/>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7" name="矩形 9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98" name="矩形 9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00" name="矩形 9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cxnSp>
        <p:nvCxnSpPr>
          <p:cNvPr id="68" name="直接连接符 6">
            <a:extLst>
              <a:ext uri="{FF2B5EF4-FFF2-40B4-BE49-F238E27FC236}">
                <a16:creationId xmlns:a16="http://schemas.microsoft.com/office/drawing/2014/main" id="{60D67924-4897-5545-890A-29F273697E73}"/>
              </a:ext>
            </a:extLst>
          </p:cNvPr>
          <p:cNvCxnSpPr/>
          <p:nvPr/>
        </p:nvCxnSpPr>
        <p:spPr>
          <a:xfrm>
            <a:off x="5952717" y="4601142"/>
            <a:ext cx="4091571" cy="0"/>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8">
            <a:extLst>
              <a:ext uri="{FF2B5EF4-FFF2-40B4-BE49-F238E27FC236}">
                <a16:creationId xmlns:a16="http://schemas.microsoft.com/office/drawing/2014/main" id="{E944F10C-67D7-F746-A762-D1B2A488FAB1}"/>
              </a:ext>
            </a:extLst>
          </p:cNvPr>
          <p:cNvCxnSpPr/>
          <p:nvPr/>
        </p:nvCxnSpPr>
        <p:spPr>
          <a:xfrm>
            <a:off x="7998503" y="2940183"/>
            <a:ext cx="0" cy="3321922"/>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70" name="斜纹 47">
            <a:extLst>
              <a:ext uri="{FF2B5EF4-FFF2-40B4-BE49-F238E27FC236}">
                <a16:creationId xmlns:a16="http://schemas.microsoft.com/office/drawing/2014/main" id="{C2DD26D1-20D9-BE42-A479-BC63A47767E7}"/>
              </a:ext>
            </a:extLst>
          </p:cNvPr>
          <p:cNvSpPr/>
          <p:nvPr/>
        </p:nvSpPr>
        <p:spPr>
          <a:xfrm flipH="1">
            <a:off x="6955398" y="3462420"/>
            <a:ext cx="2134013" cy="2595373"/>
          </a:xfrm>
          <a:custGeom>
            <a:avLst/>
            <a:gdLst/>
            <a:ahLst/>
            <a:cxnLst/>
            <a:rect l="l" t="t" r="r" b="b"/>
            <a:pathLst>
              <a:path w="1991521" h="2422004">
                <a:moveTo>
                  <a:pt x="999704" y="0"/>
                </a:moveTo>
                <a:lnTo>
                  <a:pt x="999416" y="3196"/>
                </a:lnTo>
                <a:cubicBezTo>
                  <a:pt x="941315" y="20326"/>
                  <a:pt x="892227" y="324615"/>
                  <a:pt x="871921" y="750311"/>
                </a:cubicBezTo>
                <a:cubicBezTo>
                  <a:pt x="546229" y="937452"/>
                  <a:pt x="-47874" y="1110302"/>
                  <a:pt x="3077" y="1317103"/>
                </a:cubicBezTo>
                <a:lnTo>
                  <a:pt x="861802" y="1175458"/>
                </a:lnTo>
                <a:cubicBezTo>
                  <a:pt x="861599" y="1181301"/>
                  <a:pt x="861594" y="1187155"/>
                  <a:pt x="861594" y="1193019"/>
                </a:cubicBezTo>
                <a:cubicBezTo>
                  <a:pt x="861594" y="1602301"/>
                  <a:pt x="886320" y="1963404"/>
                  <a:pt x="924247" y="2177679"/>
                </a:cubicBezTo>
                <a:lnTo>
                  <a:pt x="808510" y="2293416"/>
                </a:lnTo>
                <a:lnTo>
                  <a:pt x="808510" y="2422003"/>
                </a:lnTo>
                <a:lnTo>
                  <a:pt x="947135" y="2283379"/>
                </a:lnTo>
                <a:cubicBezTo>
                  <a:pt x="963187" y="2342747"/>
                  <a:pt x="980980" y="2377776"/>
                  <a:pt x="999703" y="2382963"/>
                </a:cubicBezTo>
                <a:cubicBezTo>
                  <a:pt x="999704" y="2383278"/>
                  <a:pt x="999704" y="2383593"/>
                  <a:pt x="999704" y="2383906"/>
                </a:cubicBezTo>
                <a:lnTo>
                  <a:pt x="999704" y="2383904"/>
                </a:lnTo>
                <a:lnTo>
                  <a:pt x="1000820" y="2383434"/>
                </a:lnTo>
                <a:lnTo>
                  <a:pt x="1004469" y="2384971"/>
                </a:lnTo>
                <a:lnTo>
                  <a:pt x="1004469" y="2384973"/>
                </a:lnTo>
                <a:cubicBezTo>
                  <a:pt x="1004469" y="2383956"/>
                  <a:pt x="1004469" y="2382930"/>
                  <a:pt x="1004474" y="2381895"/>
                </a:cubicBezTo>
                <a:cubicBezTo>
                  <a:pt x="1024062" y="2376464"/>
                  <a:pt x="1042631" y="2338373"/>
                  <a:pt x="1059337" y="2273945"/>
                </a:cubicBezTo>
                <a:lnTo>
                  <a:pt x="1207395" y="2422004"/>
                </a:lnTo>
                <a:lnTo>
                  <a:pt x="1207395" y="2293417"/>
                </a:lnTo>
                <a:lnTo>
                  <a:pt x="1081619" y="2167641"/>
                </a:lnTo>
                <a:cubicBezTo>
                  <a:pt x="1118534" y="1952318"/>
                  <a:pt x="1142579" y="1595562"/>
                  <a:pt x="1142579" y="1191952"/>
                </a:cubicBezTo>
                <a:lnTo>
                  <a:pt x="1142409" y="1177552"/>
                </a:lnTo>
                <a:lnTo>
                  <a:pt x="1988444" y="1317104"/>
                </a:lnTo>
                <a:cubicBezTo>
                  <a:pt x="2038725" y="1113022"/>
                  <a:pt x="1460799" y="942003"/>
                  <a:pt x="1132557" y="757724"/>
                </a:cubicBezTo>
                <a:cubicBezTo>
                  <a:pt x="1112573" y="327045"/>
                  <a:pt x="1063124" y="18585"/>
                  <a:pt x="1004558" y="2045"/>
                </a:cubicBezTo>
                <a:lnTo>
                  <a:pt x="1004469" y="1067"/>
                </a:lnTo>
                <a:cubicBezTo>
                  <a:pt x="1004087" y="1067"/>
                  <a:pt x="1003706" y="1080"/>
                  <a:pt x="1003353" y="1537"/>
                </a:cubicBezTo>
                <a:cubicBezTo>
                  <a:pt x="1002305" y="145"/>
                  <a:pt x="1001007" y="0"/>
                  <a:pt x="999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defTabSz="1058730">
              <a:lnSpc>
                <a:spcPct val="120000"/>
              </a:lnSpc>
              <a:defRPr/>
            </a:pPr>
            <a:endParaRPr lang="zh-CN" altLang="en-US" sz="758">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矩形 70">
            <a:extLst>
              <a:ext uri="{FF2B5EF4-FFF2-40B4-BE49-F238E27FC236}">
                <a16:creationId xmlns:a16="http://schemas.microsoft.com/office/drawing/2014/main" id="{CCDAC173-AA23-4141-AF87-294F08710BA1}"/>
              </a:ext>
            </a:extLst>
          </p:cNvPr>
          <p:cNvSpPr/>
          <p:nvPr/>
        </p:nvSpPr>
        <p:spPr>
          <a:xfrm>
            <a:off x="5870337" y="2940182"/>
            <a:ext cx="569062" cy="58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矩形 6">
            <a:extLst>
              <a:ext uri="{FF2B5EF4-FFF2-40B4-BE49-F238E27FC236}">
                <a16:creationId xmlns:a16="http://schemas.microsoft.com/office/drawing/2014/main" id="{4D7C28D8-22FC-394B-8032-95C7A3652FA0}"/>
              </a:ext>
            </a:extLst>
          </p:cNvPr>
          <p:cNvSpPr>
            <a:spLocks noChangeArrowheads="1"/>
          </p:cNvSpPr>
          <p:nvPr/>
        </p:nvSpPr>
        <p:spPr bwMode="auto">
          <a:xfrm>
            <a:off x="5870335" y="3771186"/>
            <a:ext cx="1512118" cy="706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爬虫获取</a:t>
            </a:r>
            <a:endPar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数据集</a:t>
            </a:r>
          </a:p>
        </p:txBody>
      </p:sp>
      <p:sp>
        <p:nvSpPr>
          <p:cNvPr id="73" name="矩形 6">
            <a:extLst>
              <a:ext uri="{FF2B5EF4-FFF2-40B4-BE49-F238E27FC236}">
                <a16:creationId xmlns:a16="http://schemas.microsoft.com/office/drawing/2014/main" id="{93AD4133-CA87-0846-93D0-CFF821474E5B}"/>
              </a:ext>
            </a:extLst>
          </p:cNvPr>
          <p:cNvSpPr>
            <a:spLocks noChangeArrowheads="1"/>
          </p:cNvSpPr>
          <p:nvPr/>
        </p:nvSpPr>
        <p:spPr bwMode="auto">
          <a:xfrm>
            <a:off x="8726423" y="3760158"/>
            <a:ext cx="1558084" cy="704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关键词提取、处理</a:t>
            </a:r>
          </a:p>
        </p:txBody>
      </p:sp>
      <p:sp>
        <p:nvSpPr>
          <p:cNvPr id="74" name="矩形 6">
            <a:extLst>
              <a:ext uri="{FF2B5EF4-FFF2-40B4-BE49-F238E27FC236}">
                <a16:creationId xmlns:a16="http://schemas.microsoft.com/office/drawing/2014/main" id="{0412F2E4-669E-0C4C-B937-1202F65A2213}"/>
              </a:ext>
            </a:extLst>
          </p:cNvPr>
          <p:cNvSpPr>
            <a:spLocks noChangeArrowheads="1"/>
          </p:cNvSpPr>
          <p:nvPr/>
        </p:nvSpPr>
        <p:spPr bwMode="auto">
          <a:xfrm>
            <a:off x="8726423" y="5102545"/>
            <a:ext cx="1558084" cy="33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统计出热度榜</a:t>
            </a:r>
          </a:p>
        </p:txBody>
      </p:sp>
      <p:sp>
        <p:nvSpPr>
          <p:cNvPr id="75" name="矩形 74">
            <a:extLst>
              <a:ext uri="{FF2B5EF4-FFF2-40B4-BE49-F238E27FC236}">
                <a16:creationId xmlns:a16="http://schemas.microsoft.com/office/drawing/2014/main" id="{44AF1347-50B4-2D43-B9EA-85F3AFCC7FEB}"/>
              </a:ext>
            </a:extLst>
          </p:cNvPr>
          <p:cNvSpPr/>
          <p:nvPr/>
        </p:nvSpPr>
        <p:spPr>
          <a:xfrm>
            <a:off x="9715445" y="2940182"/>
            <a:ext cx="569062" cy="5853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矩形 75">
            <a:extLst>
              <a:ext uri="{FF2B5EF4-FFF2-40B4-BE49-F238E27FC236}">
                <a16:creationId xmlns:a16="http://schemas.microsoft.com/office/drawing/2014/main" id="{4132186B-9D95-9C47-9BA9-DD34A6BD4AD9}"/>
              </a:ext>
            </a:extLst>
          </p:cNvPr>
          <p:cNvSpPr/>
          <p:nvPr/>
        </p:nvSpPr>
        <p:spPr>
          <a:xfrm>
            <a:off x="5870337" y="5675753"/>
            <a:ext cx="569062" cy="585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矩形 76">
            <a:extLst>
              <a:ext uri="{FF2B5EF4-FFF2-40B4-BE49-F238E27FC236}">
                <a16:creationId xmlns:a16="http://schemas.microsoft.com/office/drawing/2014/main" id="{1D311BB2-8AA0-2646-80CF-F4A265E31FB9}"/>
              </a:ext>
            </a:extLst>
          </p:cNvPr>
          <p:cNvSpPr/>
          <p:nvPr/>
        </p:nvSpPr>
        <p:spPr>
          <a:xfrm>
            <a:off x="9715445" y="5675753"/>
            <a:ext cx="569062" cy="5853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58730">
              <a:lnSpc>
                <a:spcPct val="120000"/>
              </a:lnSpc>
              <a:defRPr/>
            </a:pPr>
            <a:r>
              <a:rPr lang="en-US" altLang="zh-CN"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1327"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矩形 6">
            <a:extLst>
              <a:ext uri="{FF2B5EF4-FFF2-40B4-BE49-F238E27FC236}">
                <a16:creationId xmlns:a16="http://schemas.microsoft.com/office/drawing/2014/main" id="{D1045032-E895-DF4F-BF78-52385FEFB03D}"/>
              </a:ext>
            </a:extLst>
          </p:cNvPr>
          <p:cNvSpPr>
            <a:spLocks noChangeArrowheads="1"/>
          </p:cNvSpPr>
          <p:nvPr/>
        </p:nvSpPr>
        <p:spPr bwMode="auto">
          <a:xfrm>
            <a:off x="5850561" y="5043439"/>
            <a:ext cx="1670976" cy="33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058730" eaLnBrk="1" hangingPunct="1">
              <a:lnSpc>
                <a:spcPct val="120000"/>
              </a:lnSpc>
            </a:pPr>
            <a:r>
              <a:rPr lang="zh-CN" altLang="en-US"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为文档加标签</a:t>
            </a:r>
            <a:endParaRPr lang="en-US" altLang="zh-CN" sz="20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7214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70"/>
                                        </p:tgtEl>
                                        <p:attrNameLst>
                                          <p:attrName>style.visibility</p:attrName>
                                        </p:attrNameLst>
                                      </p:cBhvr>
                                      <p:to>
                                        <p:strVal val="visible"/>
                                      </p:to>
                                    </p:set>
                                    <p:anim calcmode="lin" valueType="num">
                                      <p:cBhvr>
                                        <p:cTn id="18" dur="500" fill="hold"/>
                                        <p:tgtEl>
                                          <p:spTgt spid="70"/>
                                        </p:tgtEl>
                                        <p:attrNameLst>
                                          <p:attrName>ppt_w</p:attrName>
                                        </p:attrNameLst>
                                      </p:cBhvr>
                                      <p:tavLst>
                                        <p:tav tm="0">
                                          <p:val>
                                            <p:fltVal val="0"/>
                                          </p:val>
                                        </p:tav>
                                        <p:tav tm="100000">
                                          <p:val>
                                            <p:strVal val="#ppt_w"/>
                                          </p:val>
                                        </p:tav>
                                      </p:tavLst>
                                    </p:anim>
                                    <p:anim calcmode="lin" valueType="num">
                                      <p:cBhvr>
                                        <p:cTn id="19" dur="500" fill="hold"/>
                                        <p:tgtEl>
                                          <p:spTgt spid="70"/>
                                        </p:tgtEl>
                                        <p:attrNameLst>
                                          <p:attrName>ppt_h</p:attrName>
                                        </p:attrNameLst>
                                      </p:cBhvr>
                                      <p:tavLst>
                                        <p:tav tm="0">
                                          <p:val>
                                            <p:fltVal val="0"/>
                                          </p:val>
                                        </p:tav>
                                        <p:tav tm="100000">
                                          <p:val>
                                            <p:strVal val="#ppt_h"/>
                                          </p:val>
                                        </p:tav>
                                      </p:tavLst>
                                    </p:anim>
                                    <p:animEffect transition="in" filter="fade">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barn(outHorizontal)">
                                      <p:cBhvr>
                                        <p:cTn id="25" dur="500"/>
                                        <p:tgtEl>
                                          <p:spTgt spid="69"/>
                                        </p:tgtEl>
                                      </p:cBhvr>
                                    </p:animEffect>
                                  </p:childTnLst>
                                </p:cTn>
                              </p:par>
                              <p:par>
                                <p:cTn id="26" presetID="16" presetClass="entr" presetSubtype="21"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barn(inVertical)">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p:cTn id="33" dur="500" fill="hold"/>
                                        <p:tgtEl>
                                          <p:spTgt spid="71"/>
                                        </p:tgtEl>
                                        <p:attrNameLst>
                                          <p:attrName>ppt_w</p:attrName>
                                        </p:attrNameLst>
                                      </p:cBhvr>
                                      <p:tavLst>
                                        <p:tav tm="0">
                                          <p:val>
                                            <p:fltVal val="0"/>
                                          </p:val>
                                        </p:tav>
                                        <p:tav tm="100000">
                                          <p:val>
                                            <p:strVal val="#ppt_w"/>
                                          </p:val>
                                        </p:tav>
                                      </p:tavLst>
                                    </p:anim>
                                    <p:anim calcmode="lin" valueType="num">
                                      <p:cBhvr>
                                        <p:cTn id="34" dur="500" fill="hold"/>
                                        <p:tgtEl>
                                          <p:spTgt spid="71"/>
                                        </p:tgtEl>
                                        <p:attrNameLst>
                                          <p:attrName>ppt_h</p:attrName>
                                        </p:attrNameLst>
                                      </p:cBhvr>
                                      <p:tavLst>
                                        <p:tav tm="0">
                                          <p:val>
                                            <p:fltVal val="0"/>
                                          </p:val>
                                        </p:tav>
                                        <p:tav tm="100000">
                                          <p:val>
                                            <p:strVal val="#ppt_h"/>
                                          </p:val>
                                        </p:tav>
                                      </p:tavLst>
                                    </p:anim>
                                    <p:animEffect transition="in" filter="fade">
                                      <p:cBhvr>
                                        <p:cTn id="35" dur="500"/>
                                        <p:tgtEl>
                                          <p:spTgt spid="7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p:cTn id="38" dur="500" fill="hold"/>
                                        <p:tgtEl>
                                          <p:spTgt spid="75"/>
                                        </p:tgtEl>
                                        <p:attrNameLst>
                                          <p:attrName>ppt_w</p:attrName>
                                        </p:attrNameLst>
                                      </p:cBhvr>
                                      <p:tavLst>
                                        <p:tav tm="0">
                                          <p:val>
                                            <p:fltVal val="0"/>
                                          </p:val>
                                        </p:tav>
                                        <p:tav tm="100000">
                                          <p:val>
                                            <p:strVal val="#ppt_w"/>
                                          </p:val>
                                        </p:tav>
                                      </p:tavLst>
                                    </p:anim>
                                    <p:anim calcmode="lin" valueType="num">
                                      <p:cBhvr>
                                        <p:cTn id="39" dur="500" fill="hold"/>
                                        <p:tgtEl>
                                          <p:spTgt spid="75"/>
                                        </p:tgtEl>
                                        <p:attrNameLst>
                                          <p:attrName>ppt_h</p:attrName>
                                        </p:attrNameLst>
                                      </p:cBhvr>
                                      <p:tavLst>
                                        <p:tav tm="0">
                                          <p:val>
                                            <p:fltVal val="0"/>
                                          </p:val>
                                        </p:tav>
                                        <p:tav tm="100000">
                                          <p:val>
                                            <p:strVal val="#ppt_h"/>
                                          </p:val>
                                        </p:tav>
                                      </p:tavLst>
                                    </p:anim>
                                    <p:animEffect transition="in" filter="fade">
                                      <p:cBhvr>
                                        <p:cTn id="40" dur="500"/>
                                        <p:tgtEl>
                                          <p:spTgt spid="7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 calcmode="lin" valueType="num">
                                      <p:cBhvr>
                                        <p:cTn id="43" dur="500" fill="hold"/>
                                        <p:tgtEl>
                                          <p:spTgt spid="76"/>
                                        </p:tgtEl>
                                        <p:attrNameLst>
                                          <p:attrName>ppt_w</p:attrName>
                                        </p:attrNameLst>
                                      </p:cBhvr>
                                      <p:tavLst>
                                        <p:tav tm="0">
                                          <p:val>
                                            <p:fltVal val="0"/>
                                          </p:val>
                                        </p:tav>
                                        <p:tav tm="100000">
                                          <p:val>
                                            <p:strVal val="#ppt_w"/>
                                          </p:val>
                                        </p:tav>
                                      </p:tavLst>
                                    </p:anim>
                                    <p:anim calcmode="lin" valueType="num">
                                      <p:cBhvr>
                                        <p:cTn id="44" dur="500" fill="hold"/>
                                        <p:tgtEl>
                                          <p:spTgt spid="76"/>
                                        </p:tgtEl>
                                        <p:attrNameLst>
                                          <p:attrName>ppt_h</p:attrName>
                                        </p:attrNameLst>
                                      </p:cBhvr>
                                      <p:tavLst>
                                        <p:tav tm="0">
                                          <p:val>
                                            <p:fltVal val="0"/>
                                          </p:val>
                                        </p:tav>
                                        <p:tav tm="100000">
                                          <p:val>
                                            <p:strVal val="#ppt_h"/>
                                          </p:val>
                                        </p:tav>
                                      </p:tavLst>
                                    </p:anim>
                                    <p:animEffect transition="in" filter="fade">
                                      <p:cBhvr>
                                        <p:cTn id="45" dur="500"/>
                                        <p:tgtEl>
                                          <p:spTgt spid="76"/>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anim calcmode="lin" valueType="num">
                                      <p:cBhvr>
                                        <p:cTn id="48" dur="500" fill="hold"/>
                                        <p:tgtEl>
                                          <p:spTgt spid="77"/>
                                        </p:tgtEl>
                                        <p:attrNameLst>
                                          <p:attrName>ppt_w</p:attrName>
                                        </p:attrNameLst>
                                      </p:cBhvr>
                                      <p:tavLst>
                                        <p:tav tm="0">
                                          <p:val>
                                            <p:fltVal val="0"/>
                                          </p:val>
                                        </p:tav>
                                        <p:tav tm="100000">
                                          <p:val>
                                            <p:strVal val="#ppt_w"/>
                                          </p:val>
                                        </p:tav>
                                      </p:tavLst>
                                    </p:anim>
                                    <p:anim calcmode="lin" valueType="num">
                                      <p:cBhvr>
                                        <p:cTn id="49" dur="500" fill="hold"/>
                                        <p:tgtEl>
                                          <p:spTgt spid="77"/>
                                        </p:tgtEl>
                                        <p:attrNameLst>
                                          <p:attrName>ppt_h</p:attrName>
                                        </p:attrNameLst>
                                      </p:cBhvr>
                                      <p:tavLst>
                                        <p:tav tm="0">
                                          <p:val>
                                            <p:fltVal val="0"/>
                                          </p:val>
                                        </p:tav>
                                        <p:tav tm="100000">
                                          <p:val>
                                            <p:strVal val="#ppt_h"/>
                                          </p:val>
                                        </p:tav>
                                      </p:tavLst>
                                    </p:anim>
                                    <p:animEffect transition="in" filter="fade">
                                      <p:cBhvr>
                                        <p:cTn id="50" dur="500"/>
                                        <p:tgtEl>
                                          <p:spTgt spid="7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down)">
                                      <p:cBhvr>
                                        <p:cTn id="55" dur="500"/>
                                        <p:tgtEl>
                                          <p:spTgt spid="7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wipe(down)">
                                      <p:cBhvr>
                                        <p:cTn id="58" dur="500"/>
                                        <p:tgtEl>
                                          <p:spTgt spid="7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wipe(down)">
                                      <p:cBhvr>
                                        <p:cTn id="61" dur="500"/>
                                        <p:tgtEl>
                                          <p:spTgt spid="7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wipe(down)">
                                      <p:cBhvr>
                                        <p:cTn id="6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70" grpId="0" animBg="1"/>
      <p:bldP spid="71" grpId="0" animBg="1"/>
      <p:bldP spid="72" grpId="0"/>
      <p:bldP spid="73" grpId="0"/>
      <p:bldP spid="74" grpId="0"/>
      <p:bldP spid="75" grpId="0" animBg="1"/>
      <p:bldP spid="76" grpId="0" animBg="1"/>
      <p:bldP spid="77" grpId="0" animBg="1"/>
      <p:bldP spid="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56004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图表结果</a:t>
            </a: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a:extLst>
              <a:ext uri="{FF2B5EF4-FFF2-40B4-BE49-F238E27FC236}">
                <a16:creationId xmlns:a16="http://schemas.microsoft.com/office/drawing/2014/main" id="{B54130FE-C681-EF45-ACC1-CF3E91421092}"/>
              </a:ext>
            </a:extLst>
          </p:cNvPr>
          <p:cNvPicPr>
            <a:picLocks noChangeAspect="1"/>
          </p:cNvPicPr>
          <p:nvPr/>
        </p:nvPicPr>
        <p:blipFill>
          <a:blip r:embed="rId5"/>
          <a:stretch>
            <a:fillRect/>
          </a:stretch>
        </p:blipFill>
        <p:spPr>
          <a:xfrm>
            <a:off x="933108" y="654909"/>
            <a:ext cx="4064000" cy="6146800"/>
          </a:xfrm>
          <a:prstGeom prst="rect">
            <a:avLst/>
          </a:prstGeom>
        </p:spPr>
      </p:pic>
      <p:pic>
        <p:nvPicPr>
          <p:cNvPr id="7" name="图片 6">
            <a:extLst>
              <a:ext uri="{FF2B5EF4-FFF2-40B4-BE49-F238E27FC236}">
                <a16:creationId xmlns:a16="http://schemas.microsoft.com/office/drawing/2014/main" id="{02A31824-AA76-4143-B54F-36DB2A556A81}"/>
              </a:ext>
            </a:extLst>
          </p:cNvPr>
          <p:cNvPicPr>
            <a:picLocks noChangeAspect="1"/>
          </p:cNvPicPr>
          <p:nvPr/>
        </p:nvPicPr>
        <p:blipFill>
          <a:blip r:embed="rId6"/>
          <a:stretch>
            <a:fillRect/>
          </a:stretch>
        </p:blipFill>
        <p:spPr>
          <a:xfrm>
            <a:off x="8069833" y="619626"/>
            <a:ext cx="4013200" cy="6108700"/>
          </a:xfrm>
          <a:prstGeom prst="rect">
            <a:avLst/>
          </a:prstGeom>
        </p:spPr>
      </p:pic>
      <p:pic>
        <p:nvPicPr>
          <p:cNvPr id="9" name="图片 8">
            <a:extLst>
              <a:ext uri="{FF2B5EF4-FFF2-40B4-BE49-F238E27FC236}">
                <a16:creationId xmlns:a16="http://schemas.microsoft.com/office/drawing/2014/main" id="{C1259098-E2D4-1E4F-907D-A15C35E2EF20}"/>
              </a:ext>
            </a:extLst>
          </p:cNvPr>
          <p:cNvPicPr>
            <a:picLocks noChangeAspect="1"/>
          </p:cNvPicPr>
          <p:nvPr/>
        </p:nvPicPr>
        <p:blipFill>
          <a:blip r:embed="rId7"/>
          <a:stretch>
            <a:fillRect/>
          </a:stretch>
        </p:blipFill>
        <p:spPr>
          <a:xfrm>
            <a:off x="4997108" y="654909"/>
            <a:ext cx="4089400" cy="5219700"/>
          </a:xfrm>
          <a:prstGeom prst="rect">
            <a:avLst/>
          </a:prstGeom>
        </p:spPr>
      </p:pic>
    </p:spTree>
    <p:extLst>
      <p:ext uri="{BB962C8B-B14F-4D97-AF65-F5344CB8AC3E}">
        <p14:creationId xmlns:p14="http://schemas.microsoft.com/office/powerpoint/2010/main" val="33784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80339" y="3881443"/>
            <a:ext cx="2031325" cy="646331"/>
          </a:xfrm>
          <a:prstGeom prst="rect">
            <a:avLst/>
          </a:prstGeom>
          <a:noFill/>
        </p:spPr>
        <p:txBody>
          <a:bodyPr wrap="none" rtlCol="0">
            <a:spAutoFit/>
          </a:bodyPr>
          <a:lstStyle/>
          <a:p>
            <a:pPr algn="ctr"/>
            <a:r>
              <a:rPr lang="zh-CN" altLang="en-US" sz="3600" dirty="0">
                <a:solidFill>
                  <a:schemeClr val="tx1">
                    <a:lumMod val="50000"/>
                  </a:schemeClr>
                </a:solidFill>
              </a:rPr>
              <a:t>研究内容</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01</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341365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56004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图表结果</a:t>
            </a: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8" name="图片 7">
            <a:extLst>
              <a:ext uri="{FF2B5EF4-FFF2-40B4-BE49-F238E27FC236}">
                <a16:creationId xmlns:a16="http://schemas.microsoft.com/office/drawing/2014/main" id="{0E9ED0FF-803A-0640-BFD1-E64F7938F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6453" y="169663"/>
            <a:ext cx="7614177" cy="5698661"/>
          </a:xfrm>
          <a:prstGeom prst="rect">
            <a:avLst/>
          </a:prstGeom>
        </p:spPr>
      </p:pic>
      <p:pic>
        <p:nvPicPr>
          <p:cNvPr id="3" name="图片 2">
            <a:extLst>
              <a:ext uri="{FF2B5EF4-FFF2-40B4-BE49-F238E27FC236}">
                <a16:creationId xmlns:a16="http://schemas.microsoft.com/office/drawing/2014/main" id="{F67FBAFC-8052-ED47-B1A1-919A6B1D2C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03" y="966132"/>
            <a:ext cx="7576287" cy="5686986"/>
          </a:xfrm>
          <a:prstGeom prst="rect">
            <a:avLst/>
          </a:prstGeom>
        </p:spPr>
      </p:pic>
    </p:spTree>
    <p:extLst>
      <p:ext uri="{BB962C8B-B14F-4D97-AF65-F5344CB8AC3E}">
        <p14:creationId xmlns:p14="http://schemas.microsoft.com/office/powerpoint/2010/main" val="17521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5399353" y="3018994"/>
            <a:ext cx="1944807" cy="4687858"/>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213539" y="-554462"/>
            <a:ext cx="856294" cy="2064053"/>
          </a:xfrm>
          <a:prstGeom prst="line">
            <a:avLst/>
          </a:prstGeom>
          <a:ln w="9525">
            <a:solidFill>
              <a:schemeClr val="bg1">
                <a:lumMod val="65000"/>
                <a:alpha val="76000"/>
              </a:schemeClr>
            </a:solidFill>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96" name="文本框 95"/>
          <p:cNvSpPr txBox="1"/>
          <p:nvPr/>
        </p:nvSpPr>
        <p:spPr>
          <a:xfrm>
            <a:off x="294813" y="154003"/>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结果验证</a:t>
            </a:r>
          </a:p>
        </p:txBody>
      </p:sp>
      <p:grpSp>
        <p:nvGrpSpPr>
          <p:cNvPr id="129" name="组合 128"/>
          <p:cNvGrpSpPr/>
          <p:nvPr/>
        </p:nvGrpSpPr>
        <p:grpSpPr>
          <a:xfrm>
            <a:off x="0" y="7507131"/>
            <a:ext cx="12192000" cy="1320800"/>
            <a:chOff x="0" y="7507131"/>
            <a:chExt cx="12192000" cy="1320800"/>
          </a:xfrm>
        </p:grpSpPr>
        <p:sp>
          <p:nvSpPr>
            <p:cNvPr id="136" name="矩形 135"/>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7" name="矩形 136"/>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8" name="矩形 137"/>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0" name="矩形 13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0" name="组合 129"/>
          <p:cNvGrpSpPr/>
          <p:nvPr/>
        </p:nvGrpSpPr>
        <p:grpSpPr>
          <a:xfrm>
            <a:off x="0" y="-1664915"/>
            <a:ext cx="12192000" cy="1320800"/>
            <a:chOff x="0" y="7507131"/>
            <a:chExt cx="12192000" cy="1320800"/>
          </a:xfrm>
        </p:grpSpPr>
        <p:sp>
          <p:nvSpPr>
            <p:cNvPr id="131" name="矩形 130"/>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32" name="矩形 131"/>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33" name="矩形 132"/>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35" name="矩形 134"/>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13" name="图片 12">
            <a:extLst>
              <a:ext uri="{FF2B5EF4-FFF2-40B4-BE49-F238E27FC236}">
                <a16:creationId xmlns:a16="http://schemas.microsoft.com/office/drawing/2014/main" id="{692C81C0-8C3F-B446-923F-7F6F174BEFFE}"/>
              </a:ext>
            </a:extLst>
          </p:cNvPr>
          <p:cNvPicPr>
            <a:picLocks noChangeAspect="1"/>
          </p:cNvPicPr>
          <p:nvPr/>
        </p:nvPicPr>
        <p:blipFill>
          <a:blip r:embed="rId5"/>
          <a:stretch>
            <a:fillRect/>
          </a:stretch>
        </p:blipFill>
        <p:spPr>
          <a:xfrm>
            <a:off x="2061308" y="0"/>
            <a:ext cx="2743200" cy="3708400"/>
          </a:xfrm>
          <a:prstGeom prst="rect">
            <a:avLst/>
          </a:prstGeom>
        </p:spPr>
      </p:pic>
      <p:pic>
        <p:nvPicPr>
          <p:cNvPr id="16" name="图片 15">
            <a:extLst>
              <a:ext uri="{FF2B5EF4-FFF2-40B4-BE49-F238E27FC236}">
                <a16:creationId xmlns:a16="http://schemas.microsoft.com/office/drawing/2014/main" id="{DCB4FDC2-FD9C-3845-A9D5-376BB34250B1}"/>
              </a:ext>
            </a:extLst>
          </p:cNvPr>
          <p:cNvPicPr>
            <a:picLocks noChangeAspect="1"/>
          </p:cNvPicPr>
          <p:nvPr/>
        </p:nvPicPr>
        <p:blipFill>
          <a:blip r:embed="rId6"/>
          <a:stretch>
            <a:fillRect/>
          </a:stretch>
        </p:blipFill>
        <p:spPr>
          <a:xfrm>
            <a:off x="8533850" y="0"/>
            <a:ext cx="2781300" cy="5435600"/>
          </a:xfrm>
          <a:prstGeom prst="rect">
            <a:avLst/>
          </a:prstGeom>
        </p:spPr>
      </p:pic>
      <p:pic>
        <p:nvPicPr>
          <p:cNvPr id="3" name="图片 2">
            <a:extLst>
              <a:ext uri="{FF2B5EF4-FFF2-40B4-BE49-F238E27FC236}">
                <a16:creationId xmlns:a16="http://schemas.microsoft.com/office/drawing/2014/main" id="{B8F82B83-FA2D-C440-B58C-BF06FDBC83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045968"/>
            <a:ext cx="12192000" cy="3812032"/>
          </a:xfrm>
          <a:prstGeom prst="rect">
            <a:avLst/>
          </a:prstGeom>
        </p:spPr>
      </p:pic>
      <p:sp>
        <p:nvSpPr>
          <p:cNvPr id="119" name="TextBox 27">
            <a:extLst>
              <a:ext uri="{FF2B5EF4-FFF2-40B4-BE49-F238E27FC236}">
                <a16:creationId xmlns:a16="http://schemas.microsoft.com/office/drawing/2014/main" id="{DE22B006-E899-B540-856B-8EC25317A8AC}"/>
              </a:ext>
            </a:extLst>
          </p:cNvPr>
          <p:cNvSpPr txBox="1"/>
          <p:nvPr/>
        </p:nvSpPr>
        <p:spPr>
          <a:xfrm>
            <a:off x="5002234" y="2034494"/>
            <a:ext cx="3416320" cy="396134"/>
          </a:xfrm>
          <a:prstGeom prst="rect">
            <a:avLst/>
          </a:prstGeom>
          <a:noFill/>
        </p:spPr>
        <p:txBody>
          <a:bodyPr wrap="none" rtlCol="0">
            <a:spAutoFit/>
          </a:bodyPr>
          <a:lstStyle/>
          <a:p>
            <a:pPr algn="just">
              <a:lnSpc>
                <a:spcPct val="120000"/>
              </a:lnSpc>
            </a:pPr>
            <a:r>
              <a:rPr lang="zh-CN" altLang="en-US"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借助王者荣耀官方活动验证结果</a:t>
            </a:r>
            <a:endParaRPr lang="en-GB"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3871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4618672" y="3881443"/>
            <a:ext cx="2954656" cy="646331"/>
          </a:xfrm>
          <a:prstGeom prst="rect">
            <a:avLst/>
          </a:prstGeom>
          <a:noFill/>
        </p:spPr>
        <p:txBody>
          <a:bodyPr wrap="none" rtlCol="0">
            <a:spAutoFit/>
          </a:bodyPr>
          <a:lstStyle/>
          <a:p>
            <a:pPr algn="ctr"/>
            <a:r>
              <a:rPr lang="zh-CN" altLang="en-US" sz="3600" dirty="0">
                <a:solidFill>
                  <a:schemeClr val="tx1">
                    <a:lumMod val="50000"/>
                  </a:schemeClr>
                </a:solidFill>
              </a:rPr>
              <a:t>后续改进意见</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04</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8" name="组合 7"/>
          <p:cNvGrpSpPr/>
          <p:nvPr/>
        </p:nvGrpSpPr>
        <p:grpSpPr>
          <a:xfrm>
            <a:off x="0" y="7507131"/>
            <a:ext cx="12192000" cy="1320800"/>
            <a:chOff x="0" y="7507131"/>
            <a:chExt cx="12192000" cy="1320800"/>
          </a:xfrm>
        </p:grpSpPr>
        <p:sp>
          <p:nvSpPr>
            <p:cNvPr id="15" name="矩形 14"/>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7" name="矩形 16"/>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9" name="矩形 1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 name="组合 8"/>
          <p:cNvGrpSpPr/>
          <p:nvPr/>
        </p:nvGrpSpPr>
        <p:grpSpPr>
          <a:xfrm>
            <a:off x="0" y="-1664915"/>
            <a:ext cx="12192000" cy="1320800"/>
            <a:chOff x="0" y="7507131"/>
            <a:chExt cx="12192000" cy="1320800"/>
          </a:xfrm>
        </p:grpSpPr>
        <p:sp>
          <p:nvSpPr>
            <p:cNvPr id="10" name="矩形 9"/>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 name="矩形 11"/>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 name="矩形 13"/>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2326606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33724" y="4735058"/>
            <a:ext cx="2109923" cy="5485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动态加载数据库</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0"/>
          <p:cNvSpPr/>
          <p:nvPr/>
        </p:nvSpPr>
        <p:spPr>
          <a:xfrm>
            <a:off x="3043646" y="4735058"/>
            <a:ext cx="3432141" cy="548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改进热度权重配比</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6475787" y="4735058"/>
            <a:ext cx="4782490" cy="5485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96" dirty="0">
                <a:latin typeface="Arial" panose="020B0604020202020204" pitchFamily="34" charset="0"/>
                <a:ea typeface="微软雅黑" panose="020B0503020204020204" pitchFamily="34" charset="-122"/>
                <a:cs typeface="+mn-ea"/>
                <a:sym typeface="Arial" panose="020B0604020202020204" pitchFamily="34" charset="0"/>
              </a:rPr>
              <a:t>算法智能化</a:t>
            </a:r>
            <a:endParaRPr lang="en-GB"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2"/>
          <p:cNvSpPr>
            <a:spLocks noEditPoints="1"/>
          </p:cNvSpPr>
          <p:nvPr/>
        </p:nvSpPr>
        <p:spPr bwMode="auto">
          <a:xfrm>
            <a:off x="9278695" y="2457710"/>
            <a:ext cx="536377" cy="56990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accent3"/>
          </a:solidFill>
          <a:ln>
            <a:noFill/>
          </a:ln>
          <a:extLst/>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noEditPoints="1"/>
          </p:cNvSpPr>
          <p:nvPr/>
        </p:nvSpPr>
        <p:spPr bwMode="auto">
          <a:xfrm>
            <a:off x="5767749" y="2477267"/>
            <a:ext cx="656502" cy="53078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2"/>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2420713" y="2421394"/>
            <a:ext cx="438599" cy="64253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1"/>
          </a:solidFill>
          <a:ln>
            <a:noFill/>
          </a:ln>
          <a:extLst/>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3"/>
          <p:cNvGrpSpPr/>
          <p:nvPr/>
        </p:nvGrpSpPr>
        <p:grpSpPr>
          <a:xfrm>
            <a:off x="1540451" y="3173953"/>
            <a:ext cx="2199120" cy="856901"/>
            <a:chOff x="1469668" y="2550444"/>
            <a:chExt cx="2339926" cy="934464"/>
          </a:xfrm>
        </p:grpSpPr>
        <p:sp>
          <p:nvSpPr>
            <p:cNvPr id="26" name="TextBox 25"/>
            <p:cNvSpPr txBox="1"/>
            <p:nvPr/>
          </p:nvSpPr>
          <p:spPr>
            <a:xfrm>
              <a:off x="2360588" y="2550444"/>
              <a:ext cx="558086" cy="344935"/>
            </a:xfrm>
            <a:prstGeom prst="rect">
              <a:avLst/>
            </a:prstGeom>
            <a:noFill/>
          </p:spPr>
          <p:txBody>
            <a:bodyPr wrap="none" rtlCol="0">
              <a:spAutoFit/>
            </a:bodyPr>
            <a:lstStyle/>
            <a:p>
              <a:pPr algn="just">
                <a:lnSpc>
                  <a:spcPct val="120000"/>
                </a:lnSpc>
              </a:pPr>
              <a:r>
                <a:rPr lang="zh-CN" altLang="en-US"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权重</a:t>
              </a:r>
              <a:endParaRPr lang="en-GB"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1469668" y="3089768"/>
              <a:ext cx="2339926" cy="395140"/>
            </a:xfrm>
            <a:prstGeom prst="rect">
              <a:avLst/>
            </a:prstGeom>
          </p:spPr>
          <p:txBody>
            <a:bodyPr wrap="square">
              <a:spAutoFit/>
            </a:bodyPr>
            <a:lstStyle/>
            <a:p>
              <a:pPr algn="just">
                <a:lnSpc>
                  <a:spcPct val="120000"/>
                </a:lnSpc>
              </a:pPr>
              <a:r>
                <a:rPr lang="zh-CN" altLang="en-GB" sz="16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热度</a:t>
              </a:r>
              <a:r>
                <a:rPr lang="zh-CN" altLang="en-US" sz="16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榜比重</a:t>
              </a:r>
              <a:r>
                <a:rPr lang="en-US" altLang="zh-CN" sz="16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&gt;&gt;</a:t>
              </a:r>
              <a:r>
                <a:rPr lang="zh-CN" altLang="en-US" sz="16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新帖榜</a:t>
              </a:r>
              <a:endParaRPr lang="en-GB" altLang="zh-CN" sz="16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8" name="TextBox 27"/>
          <p:cNvSpPr txBox="1"/>
          <p:nvPr/>
        </p:nvSpPr>
        <p:spPr>
          <a:xfrm>
            <a:off x="5408955" y="3188935"/>
            <a:ext cx="1374094" cy="316305"/>
          </a:xfrm>
          <a:prstGeom prst="rect">
            <a:avLst/>
          </a:prstGeom>
          <a:noFill/>
        </p:spPr>
        <p:txBody>
          <a:bodyPr wrap="none" rtlCol="0">
            <a:spAutoFit/>
          </a:bodyPr>
          <a:lstStyle/>
          <a:p>
            <a:pPr algn="just">
              <a:lnSpc>
                <a:spcPct val="120000"/>
              </a:lnSpc>
            </a:pPr>
            <a:r>
              <a:rPr lang="zh-CN" altLang="en-US"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使算法更加智能</a:t>
            </a:r>
            <a:endParaRPr lang="en-GB"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 name="Group 5"/>
          <p:cNvGrpSpPr/>
          <p:nvPr/>
        </p:nvGrpSpPr>
        <p:grpSpPr>
          <a:xfrm>
            <a:off x="4886614" y="3153305"/>
            <a:ext cx="5352431" cy="1134605"/>
            <a:chOff x="4588273" y="2527922"/>
            <a:chExt cx="5695138" cy="1237304"/>
          </a:xfrm>
        </p:grpSpPr>
        <p:sp>
          <p:nvSpPr>
            <p:cNvPr id="32" name="TextBox 31"/>
            <p:cNvSpPr txBox="1"/>
            <p:nvPr/>
          </p:nvSpPr>
          <p:spPr>
            <a:xfrm>
              <a:off x="8821336" y="2527922"/>
              <a:ext cx="1462075" cy="344935"/>
            </a:xfrm>
            <a:prstGeom prst="rect">
              <a:avLst/>
            </a:prstGeom>
            <a:noFill/>
          </p:spPr>
          <p:txBody>
            <a:bodyPr wrap="none" rtlCol="0">
              <a:spAutoFit/>
            </a:bodyPr>
            <a:lstStyle/>
            <a:p>
              <a:pPr algn="just">
                <a:lnSpc>
                  <a:spcPct val="120000"/>
                </a:lnSpc>
              </a:pPr>
              <a:r>
                <a:rPr lang="zh-CN" altLang="en-US"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动态加载数据库</a:t>
              </a:r>
              <a:endParaRPr lang="en-GB" sz="1327"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32"/>
            <p:cNvSpPr/>
            <p:nvPr/>
          </p:nvSpPr>
          <p:spPr>
            <a:xfrm>
              <a:off x="4588273" y="3126610"/>
              <a:ext cx="2573642" cy="638616"/>
            </a:xfrm>
            <a:prstGeom prst="rect">
              <a:avLst/>
            </a:prstGeom>
          </p:spPr>
          <p:txBody>
            <a:bodyPr wrap="square">
              <a:spAutoFit/>
            </a:bodyPr>
            <a:lstStyle/>
            <a:p>
              <a:pPr algn="just">
                <a:lnSpc>
                  <a:spcPct val="120000"/>
                </a:lnSpc>
              </a:pPr>
              <a:r>
                <a:rPr lang="zh-CN" altLang="en-GB"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改进</a:t>
              </a: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词典（未登录词的提取）</a:t>
              </a:r>
              <a:endParaRPr lang="en-US"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改进算法（训练）</a:t>
              </a:r>
              <a:endParaRPr lang="en-US" altLang="zh-CN" sz="140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矩形 30"/>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4" name="文本框 33"/>
          <p:cNvSpPr txBox="1"/>
          <p:nvPr/>
        </p:nvSpPr>
        <p:spPr>
          <a:xfrm>
            <a:off x="294813" y="154003"/>
            <a:ext cx="2223686"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rPr>
              <a:t>后续改进方向</a:t>
            </a:r>
            <a:endParaRPr lang="zh-CN" altLang="zh-CN" sz="2655" dirty="0">
              <a:solidFill>
                <a:schemeClr val="accent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6551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p:tgtEl>
                                          <p:spTgt spid="24"/>
                                        </p:tgtEl>
                                        <p:attrNameLst>
                                          <p:attrName>ppt_y</p:attrName>
                                        </p:attrNameLst>
                                      </p:cBhvr>
                                      <p:tavLst>
                                        <p:tav tm="0">
                                          <p:val>
                                            <p:strVal val="#ppt_y+#ppt_h*1.125000"/>
                                          </p:val>
                                        </p:tav>
                                        <p:tav tm="100000">
                                          <p:val>
                                            <p:strVal val="#ppt_y"/>
                                          </p:val>
                                        </p:tav>
                                      </p:tavLst>
                                    </p:anim>
                                    <p:animEffect transition="in" filter="wipe(up)">
                                      <p:cBhvr>
                                        <p:cTn id="17" dur="500"/>
                                        <p:tgtEl>
                                          <p:spTgt spid="24"/>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ppt_y</p:attrName>
                                        </p:attrNameLst>
                                      </p:cBhvr>
                                      <p:tavLst>
                                        <p:tav tm="0">
                                          <p:val>
                                            <p:strVal val="#ppt_y+#ppt_h*1.125000"/>
                                          </p:val>
                                        </p:tav>
                                        <p:tav tm="100000">
                                          <p:val>
                                            <p:strVal val="#ppt_y"/>
                                          </p:val>
                                        </p:tav>
                                      </p:tavLst>
                                    </p:anim>
                                    <p:animEffect transition="in" filter="wipe(up)">
                                      <p:cBhvr>
                                        <p:cTn id="22" dur="500"/>
                                        <p:tgtEl>
                                          <p:spTgt spid="23"/>
                                        </p:tgtEl>
                                      </p:cBhvr>
                                    </p:animEffect>
                                  </p:childTnLst>
                                </p:cTn>
                              </p:par>
                              <p:par>
                                <p:cTn id="23" presetID="12" presetClass="entr" presetSubtype="1"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ppt_y</p:attrName>
                                        </p:attrNameLst>
                                      </p:cBhvr>
                                      <p:tavLst>
                                        <p:tav tm="0">
                                          <p:val>
                                            <p:strVal val="#ppt_y-#ppt_h*1.125000"/>
                                          </p:val>
                                        </p:tav>
                                        <p:tav tm="100000">
                                          <p:val>
                                            <p:strVal val="#ppt_y"/>
                                          </p:val>
                                        </p:tav>
                                      </p:tavLst>
                                    </p:anim>
                                    <p:animEffect transition="in" filter="wipe(down)">
                                      <p:cBhvr>
                                        <p:cTn id="26" dur="500"/>
                                        <p:tgtEl>
                                          <p:spTgt spid="6"/>
                                        </p:tgtEl>
                                      </p:cBhvr>
                                    </p:animEffect>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39"/>
          <p:cNvSpPr txBox="1"/>
          <p:nvPr/>
        </p:nvSpPr>
        <p:spPr>
          <a:xfrm>
            <a:off x="1111400" y="1751680"/>
            <a:ext cx="5526022" cy="2309607"/>
          </a:xfrm>
          <a:prstGeom prst="rect">
            <a:avLst/>
          </a:prstGeom>
          <a:noFill/>
        </p:spPr>
        <p:txBody>
          <a:bodyPr wrap="square" rtlCol="0">
            <a:spAutoFit/>
          </a:bodyPr>
          <a:lstStyle/>
          <a:p>
            <a:pPr>
              <a:lnSpc>
                <a:spcPct val="150000"/>
              </a:lnSpc>
            </a:pPr>
            <a:r>
              <a:rPr lang="zh-CN" altLang="en-US" b="1" dirty="0"/>
              <a:t>一、利用词频选取候选词语，即种子词语</a:t>
            </a:r>
            <a:endParaRPr lang="en-US" altLang="zh-CN" b="1" dirty="0"/>
          </a:p>
          <a:p>
            <a:pPr>
              <a:lnSpc>
                <a:spcPct val="150000"/>
              </a:lnSpc>
            </a:pPr>
            <a:r>
              <a:rPr lang="zh-CN" altLang="en-US" sz="132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利用</a:t>
            </a:r>
            <a:r>
              <a:rPr lang="en" altLang="zh-CN" sz="132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N-Gram</a:t>
            </a:r>
            <a:r>
              <a:rPr lang="zh-CN" altLang="en-US" sz="132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对语料进行切分，得到词语片段，统计词语片段出现的频数。设定一个阈值，只有当词语片段出现的频数超过这个阈值时，才认为这个词语片段构成一个候选词语。这种词频统计方法简单有效，但在提取结果中会包含很多不合语法和语义的词语片段，从而会产生大量的噪声，从而引起准确率不高的问题。因此，需要利用其他统计量对候选词语进行筛选。</a:t>
            </a:r>
          </a:p>
        </p:txBody>
      </p:sp>
      <p:sp>
        <p:nvSpPr>
          <p:cNvPr id="21" name="TextBox 39"/>
          <p:cNvSpPr txBox="1"/>
          <p:nvPr/>
        </p:nvSpPr>
        <p:spPr>
          <a:xfrm>
            <a:off x="1111399" y="4044418"/>
            <a:ext cx="5275113" cy="1535228"/>
          </a:xfrm>
          <a:prstGeom prst="rect">
            <a:avLst/>
          </a:prstGeom>
          <a:noFill/>
        </p:spPr>
        <p:txBody>
          <a:bodyPr wrap="square" rtlCol="0">
            <a:spAutoFit/>
          </a:bodyPr>
          <a:lstStyle/>
          <a:p>
            <a:pPr>
              <a:lnSpc>
                <a:spcPct val="150000"/>
              </a:lnSpc>
            </a:pPr>
            <a:r>
              <a:rPr lang="zh-CN" altLang="en-US" b="1" dirty="0"/>
              <a:t>二、判别候选词语的内部结合紧密程度和外部边界独立性</a:t>
            </a:r>
          </a:p>
          <a:p>
            <a:pPr>
              <a:lnSpc>
                <a:spcPct val="150000"/>
              </a:lnSpc>
            </a:pPr>
            <a:r>
              <a:rPr lang="en-US" altLang="zh-CN" sz="1400" dirty="0"/>
              <a:t>1</a:t>
            </a:r>
            <a:r>
              <a:rPr lang="zh-CN" altLang="en-US" sz="1400" dirty="0"/>
              <a:t>、内部结合紧密程度的判定</a:t>
            </a:r>
            <a:endParaRPr lang="en-US" altLang="zh-CN" sz="1400" dirty="0"/>
          </a:p>
          <a:p>
            <a:pPr>
              <a:lnSpc>
                <a:spcPct val="150000"/>
              </a:lnSpc>
            </a:pPr>
            <a:r>
              <a:rPr lang="en-US" altLang="zh-CN" sz="1400" dirty="0"/>
              <a:t>2</a:t>
            </a:r>
            <a:r>
              <a:rPr lang="zh-CN" altLang="en-US" sz="1400" dirty="0"/>
              <a:t>、外部边界独立性的判定方法</a:t>
            </a:r>
            <a:endParaRPr lang="en-US" altLang="zh-CN" sz="1400" dirty="0"/>
          </a:p>
        </p:txBody>
      </p:sp>
      <p:sp>
        <p:nvSpPr>
          <p:cNvPr id="10" name="矩形 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11" name="文本框 10"/>
          <p:cNvSpPr txBox="1"/>
          <p:nvPr/>
        </p:nvSpPr>
        <p:spPr>
          <a:xfrm>
            <a:off x="294813" y="154003"/>
            <a:ext cx="4493538" cy="523220"/>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dirty="0">
                <a:solidFill>
                  <a:schemeClr val="tx2"/>
                </a:solidFill>
              </a:rPr>
              <a:t>未登录词中新词提取的实现</a:t>
            </a:r>
            <a:endParaRPr lang="zh-CN" altLang="en-US" sz="2655"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42" name="组合 41"/>
          <p:cNvGrpSpPr/>
          <p:nvPr/>
        </p:nvGrpSpPr>
        <p:grpSpPr>
          <a:xfrm>
            <a:off x="0" y="7507131"/>
            <a:ext cx="12192000" cy="1320800"/>
            <a:chOff x="0" y="7507131"/>
            <a:chExt cx="12192000" cy="1320800"/>
          </a:xfrm>
        </p:grpSpPr>
        <p:sp>
          <p:nvSpPr>
            <p:cNvPr id="49" name="矩形 4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50" name="矩形 4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1" name="矩形 5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53" name="矩形 5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3" name="组合 42"/>
          <p:cNvGrpSpPr/>
          <p:nvPr/>
        </p:nvGrpSpPr>
        <p:grpSpPr>
          <a:xfrm>
            <a:off x="0" y="-1664915"/>
            <a:ext cx="12192000" cy="1320800"/>
            <a:chOff x="0" y="7507131"/>
            <a:chExt cx="12192000" cy="1320800"/>
          </a:xfrm>
        </p:grpSpPr>
        <p:sp>
          <p:nvSpPr>
            <p:cNvPr id="44" name="矩形 4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45" name="矩形 4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6" name="矩形 4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8" name="矩形 4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3" name="图片 2">
            <a:extLst>
              <a:ext uri="{FF2B5EF4-FFF2-40B4-BE49-F238E27FC236}">
                <a16:creationId xmlns:a16="http://schemas.microsoft.com/office/drawing/2014/main" id="{563081EB-31F3-634C-97C6-732B64EB3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7421" y="311002"/>
            <a:ext cx="4263942" cy="6157317"/>
          </a:xfrm>
          <a:prstGeom prst="rect">
            <a:avLst/>
          </a:prstGeom>
        </p:spPr>
      </p:pic>
    </p:spTree>
    <p:extLst>
      <p:ext uri="{BB962C8B-B14F-4D97-AF65-F5344CB8AC3E}">
        <p14:creationId xmlns:p14="http://schemas.microsoft.com/office/powerpoint/2010/main" val="104026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8" name="组合 7"/>
          <p:cNvGrpSpPr/>
          <p:nvPr/>
        </p:nvGrpSpPr>
        <p:grpSpPr>
          <a:xfrm>
            <a:off x="0" y="7507131"/>
            <a:ext cx="12192000" cy="1320800"/>
            <a:chOff x="0" y="7507131"/>
            <a:chExt cx="12192000" cy="1320800"/>
          </a:xfrm>
        </p:grpSpPr>
        <p:sp>
          <p:nvSpPr>
            <p:cNvPr id="15" name="矩形 14"/>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7" name="矩形 16"/>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9" name="矩形 1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 name="组合 8"/>
          <p:cNvGrpSpPr/>
          <p:nvPr/>
        </p:nvGrpSpPr>
        <p:grpSpPr>
          <a:xfrm>
            <a:off x="0" y="-1664915"/>
            <a:ext cx="12192000" cy="1320800"/>
            <a:chOff x="0" y="7507131"/>
            <a:chExt cx="12192000" cy="1320800"/>
          </a:xfrm>
        </p:grpSpPr>
        <p:sp>
          <p:nvSpPr>
            <p:cNvPr id="10" name="矩形 9"/>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 name="矩形 11"/>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 name="矩形 13"/>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20" name="文本框 19">
            <a:extLst>
              <a:ext uri="{FF2B5EF4-FFF2-40B4-BE49-F238E27FC236}">
                <a16:creationId xmlns:a16="http://schemas.microsoft.com/office/drawing/2014/main" id="{C51FAFA2-409C-7642-9512-5C344DED836E}"/>
              </a:ext>
            </a:extLst>
          </p:cNvPr>
          <p:cNvSpPr txBox="1"/>
          <p:nvPr/>
        </p:nvSpPr>
        <p:spPr>
          <a:xfrm>
            <a:off x="123363" y="168290"/>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小组分工</a:t>
            </a:r>
          </a:p>
        </p:txBody>
      </p:sp>
      <p:pic>
        <p:nvPicPr>
          <p:cNvPr id="5" name="图片 4">
            <a:extLst>
              <a:ext uri="{FF2B5EF4-FFF2-40B4-BE49-F238E27FC236}">
                <a16:creationId xmlns:a16="http://schemas.microsoft.com/office/drawing/2014/main" id="{1D04F533-6BD3-6A4E-A051-E9BDAD0B8298}"/>
              </a:ext>
            </a:extLst>
          </p:cNvPr>
          <p:cNvPicPr>
            <a:picLocks noChangeAspect="1"/>
          </p:cNvPicPr>
          <p:nvPr/>
        </p:nvPicPr>
        <p:blipFill>
          <a:blip r:embed="rId4"/>
          <a:stretch>
            <a:fillRect/>
          </a:stretch>
        </p:blipFill>
        <p:spPr>
          <a:xfrm>
            <a:off x="1199654" y="1590633"/>
            <a:ext cx="9637100" cy="3682011"/>
          </a:xfrm>
          <a:prstGeom prst="rect">
            <a:avLst/>
          </a:prstGeom>
        </p:spPr>
      </p:pic>
    </p:spTree>
    <p:extLst>
      <p:ext uri="{BB962C8B-B14F-4D97-AF65-F5344CB8AC3E}">
        <p14:creationId xmlns:p14="http://schemas.microsoft.com/office/powerpoint/2010/main" val="478805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8" name="组合 7"/>
          <p:cNvGrpSpPr/>
          <p:nvPr/>
        </p:nvGrpSpPr>
        <p:grpSpPr>
          <a:xfrm>
            <a:off x="0" y="7507131"/>
            <a:ext cx="12192000" cy="1320800"/>
            <a:chOff x="0" y="7507131"/>
            <a:chExt cx="12192000" cy="1320800"/>
          </a:xfrm>
        </p:grpSpPr>
        <p:sp>
          <p:nvSpPr>
            <p:cNvPr id="15" name="矩形 14"/>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7" name="矩形 16"/>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9" name="矩形 1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9" name="组合 8"/>
          <p:cNvGrpSpPr/>
          <p:nvPr/>
        </p:nvGrpSpPr>
        <p:grpSpPr>
          <a:xfrm>
            <a:off x="0" y="-1664915"/>
            <a:ext cx="12192000" cy="1320800"/>
            <a:chOff x="0" y="7507131"/>
            <a:chExt cx="12192000" cy="1320800"/>
          </a:xfrm>
        </p:grpSpPr>
        <p:sp>
          <p:nvSpPr>
            <p:cNvPr id="10" name="矩形 9"/>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2" name="矩形 11"/>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4" name="矩形 13"/>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3" name="矩形 2">
            <a:extLst>
              <a:ext uri="{FF2B5EF4-FFF2-40B4-BE49-F238E27FC236}">
                <a16:creationId xmlns:a16="http://schemas.microsoft.com/office/drawing/2014/main" id="{A72AA6D7-F764-EE49-8FDB-7C1605490931}"/>
              </a:ext>
            </a:extLst>
          </p:cNvPr>
          <p:cNvSpPr/>
          <p:nvPr/>
        </p:nvSpPr>
        <p:spPr>
          <a:xfrm>
            <a:off x="3048000" y="889844"/>
            <a:ext cx="6153150" cy="5078313"/>
          </a:xfrm>
          <a:prstGeom prst="rect">
            <a:avLst/>
          </a:prstGeom>
        </p:spPr>
        <p:txBody>
          <a:bodyPr wrap="square">
            <a:spAutoFit/>
          </a:bodyPr>
          <a:lstStyle/>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[1]</a:t>
            </a:r>
            <a:r>
              <a:rPr lang="zh-CN" altLang="zh-CN" dirty="0">
                <a:latin typeface="Times New Roman" panose="02020603050405020304" pitchFamily="18" charset="0"/>
                <a:ea typeface="宋体" panose="02010600030101010101" pitchFamily="2" charset="-122"/>
                <a:cs typeface="Times New Roman" panose="02020603050405020304" pitchFamily="18" charset="0"/>
              </a:rPr>
              <a:t>汤建明</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寇小强</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海量网络文本去重系统的设计与实现</a:t>
            </a:r>
            <a:r>
              <a:rPr lang="en-US" altLang="zh-CN" dirty="0">
                <a:latin typeface="Times New Roman" panose="02020603050405020304" pitchFamily="18" charset="0"/>
                <a:ea typeface="宋体" panose="02010600030101010101" pitchFamily="2" charset="-122"/>
                <a:cs typeface="宋体" panose="02010600030101010101" pitchFamily="2" charset="-122"/>
              </a:rPr>
              <a:t>[J].</a:t>
            </a:r>
            <a:r>
              <a:rPr lang="zh-CN" altLang="zh-CN" dirty="0">
                <a:latin typeface="Times New Roman" panose="02020603050405020304" pitchFamily="18" charset="0"/>
                <a:ea typeface="宋体" panose="02010600030101010101" pitchFamily="2" charset="-122"/>
                <a:cs typeface="Times New Roman" panose="02020603050405020304" pitchFamily="18" charset="0"/>
              </a:rPr>
              <a:t>计算机应用与软件</a:t>
            </a:r>
            <a:r>
              <a:rPr lang="en-US" altLang="zh-CN" dirty="0">
                <a:latin typeface="Times New Roman" panose="02020603050405020304" pitchFamily="18" charset="0"/>
                <a:ea typeface="宋体" panose="02010600030101010101" pitchFamily="2" charset="-122"/>
                <a:cs typeface="宋体" panose="02010600030101010101" pitchFamily="2" charset="-122"/>
              </a:rPr>
              <a:t>,2018,35(12):33-37.</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[2]</a:t>
            </a:r>
            <a:r>
              <a:rPr lang="zh-CN" altLang="zh-CN" dirty="0">
                <a:latin typeface="Times New Roman" panose="02020603050405020304" pitchFamily="18" charset="0"/>
                <a:ea typeface="宋体" panose="02010600030101010101" pitchFamily="2" charset="-122"/>
                <a:cs typeface="Times New Roman" panose="02020603050405020304" pitchFamily="18" charset="0"/>
              </a:rPr>
              <a:t>刘媛媛</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李春旺</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关联模型支持下的关联参考服务研究</a:t>
            </a:r>
            <a:r>
              <a:rPr lang="en-US" altLang="zh-CN" dirty="0">
                <a:latin typeface="Times New Roman" panose="02020603050405020304" pitchFamily="18" charset="0"/>
                <a:ea typeface="宋体" panose="02010600030101010101" pitchFamily="2" charset="-122"/>
                <a:cs typeface="宋体" panose="02010600030101010101" pitchFamily="2" charset="-122"/>
              </a:rPr>
              <a:t>[J].</a:t>
            </a:r>
            <a:r>
              <a:rPr lang="zh-CN" altLang="zh-CN" dirty="0">
                <a:latin typeface="Times New Roman" panose="02020603050405020304" pitchFamily="18" charset="0"/>
                <a:ea typeface="宋体" panose="02010600030101010101" pitchFamily="2" charset="-122"/>
                <a:cs typeface="Times New Roman" panose="02020603050405020304" pitchFamily="18" charset="0"/>
              </a:rPr>
              <a:t>现代图书情报技术</a:t>
            </a:r>
            <a:r>
              <a:rPr lang="en-US" altLang="zh-CN" dirty="0">
                <a:latin typeface="Times New Roman" panose="02020603050405020304" pitchFamily="18" charset="0"/>
                <a:ea typeface="宋体" panose="02010600030101010101" pitchFamily="2" charset="-122"/>
                <a:cs typeface="宋体" panose="02010600030101010101" pitchFamily="2" charset="-122"/>
              </a:rPr>
              <a:t>,2012(12):15-20.</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[3]</a:t>
            </a:r>
            <a:r>
              <a:rPr lang="zh-CN" altLang="zh-CN" dirty="0">
                <a:latin typeface="Times New Roman" panose="02020603050405020304" pitchFamily="18" charset="0"/>
                <a:ea typeface="宋体" panose="02010600030101010101" pitchFamily="2" charset="-122"/>
                <a:cs typeface="Times New Roman" panose="02020603050405020304" pitchFamily="18" charset="0"/>
              </a:rPr>
              <a:t>王昊</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刘建华</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苏新宁</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杨建林</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面向语义网的本体学习技术和系统研究</a:t>
            </a:r>
            <a:r>
              <a:rPr lang="en-US" altLang="zh-CN" dirty="0">
                <a:latin typeface="Times New Roman" panose="02020603050405020304" pitchFamily="18" charset="0"/>
                <a:ea typeface="宋体" panose="02010600030101010101" pitchFamily="2" charset="-122"/>
                <a:cs typeface="宋体" panose="02010600030101010101" pitchFamily="2" charset="-122"/>
              </a:rPr>
              <a:t>[J].</a:t>
            </a:r>
            <a:r>
              <a:rPr lang="zh-CN" altLang="zh-CN" dirty="0">
                <a:latin typeface="Times New Roman" panose="02020603050405020304" pitchFamily="18" charset="0"/>
                <a:ea typeface="宋体" panose="02010600030101010101" pitchFamily="2" charset="-122"/>
                <a:cs typeface="Times New Roman" panose="02020603050405020304" pitchFamily="18" charset="0"/>
              </a:rPr>
              <a:t>现代图书情报技术</a:t>
            </a:r>
            <a:r>
              <a:rPr lang="en-US" altLang="zh-CN" dirty="0">
                <a:latin typeface="Times New Roman" panose="02020603050405020304" pitchFamily="18" charset="0"/>
                <a:ea typeface="宋体" panose="02010600030101010101" pitchFamily="2" charset="-122"/>
                <a:cs typeface="宋体" panose="02010600030101010101" pitchFamily="2" charset="-122"/>
              </a:rPr>
              <a:t>,2009(01):64-72.</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[4]</a:t>
            </a:r>
            <a:r>
              <a:rPr lang="zh-CN" altLang="zh-CN" dirty="0">
                <a:latin typeface="Times New Roman" panose="02020603050405020304" pitchFamily="18" charset="0"/>
                <a:ea typeface="宋体" panose="02010600030101010101" pitchFamily="2" charset="-122"/>
                <a:cs typeface="Times New Roman" panose="02020603050405020304" pitchFamily="18" charset="0"/>
              </a:rPr>
              <a:t>吴思竹</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钱庆</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胡铁军</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李丹亚</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李军莲</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洪娜</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词形还原方法及实现工具比较分析</a:t>
            </a:r>
            <a:r>
              <a:rPr lang="en-US" altLang="zh-CN" dirty="0">
                <a:latin typeface="Times New Roman" panose="02020603050405020304" pitchFamily="18" charset="0"/>
                <a:ea typeface="宋体" panose="02010600030101010101" pitchFamily="2" charset="-122"/>
                <a:cs typeface="宋体" panose="02010600030101010101" pitchFamily="2" charset="-122"/>
              </a:rPr>
              <a:t>[J].</a:t>
            </a:r>
            <a:r>
              <a:rPr lang="zh-CN" altLang="zh-CN" dirty="0">
                <a:latin typeface="Times New Roman" panose="02020603050405020304" pitchFamily="18" charset="0"/>
                <a:ea typeface="宋体" panose="02010600030101010101" pitchFamily="2" charset="-122"/>
                <a:cs typeface="Times New Roman" panose="02020603050405020304" pitchFamily="18" charset="0"/>
              </a:rPr>
              <a:t>现代图书情报技术</a:t>
            </a:r>
            <a:r>
              <a:rPr lang="en-US" altLang="zh-CN" dirty="0">
                <a:latin typeface="Times New Roman" panose="02020603050405020304" pitchFamily="18" charset="0"/>
                <a:ea typeface="宋体" panose="02010600030101010101" pitchFamily="2" charset="-122"/>
                <a:cs typeface="宋体" panose="02010600030101010101" pitchFamily="2" charset="-122"/>
              </a:rPr>
              <a:t>,2012(03):27-34.</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[5]</a:t>
            </a:r>
            <a:r>
              <a:rPr lang="zh-CN" altLang="zh-CN" dirty="0">
                <a:latin typeface="Times New Roman" panose="02020603050405020304" pitchFamily="18" charset="0"/>
                <a:ea typeface="宋体" panose="02010600030101010101" pitchFamily="2" charset="-122"/>
                <a:cs typeface="Times New Roman" panose="02020603050405020304" pitchFamily="18" charset="0"/>
              </a:rPr>
              <a:t>崔庆才</a:t>
            </a:r>
            <a:r>
              <a:rPr lang="en-US" altLang="zh-CN" dirty="0">
                <a:latin typeface="Times New Roman" panose="02020603050405020304" pitchFamily="18" charset="0"/>
                <a:ea typeface="宋体" panose="02010600030101010101" pitchFamily="2" charset="-122"/>
                <a:cs typeface="宋体" panose="02010600030101010101" pitchFamily="2" charset="-122"/>
              </a:rPr>
              <a:t>. Python3</a:t>
            </a:r>
            <a:r>
              <a:rPr lang="zh-CN" altLang="zh-CN" dirty="0">
                <a:latin typeface="Times New Roman" panose="02020603050405020304" pitchFamily="18" charset="0"/>
                <a:ea typeface="宋体" panose="02010600030101010101" pitchFamily="2" charset="-122"/>
                <a:cs typeface="Times New Roman" panose="02020603050405020304" pitchFamily="18" charset="0"/>
              </a:rPr>
              <a:t>网络爬虫开发实战</a:t>
            </a:r>
            <a:r>
              <a:rPr lang="en-US" altLang="zh-CN" dirty="0">
                <a:latin typeface="Times New Roman" panose="02020603050405020304" pitchFamily="18" charset="0"/>
                <a:ea typeface="宋体" panose="02010600030101010101" pitchFamily="2" charset="-122"/>
                <a:cs typeface="宋体" panose="02010600030101010101" pitchFamily="2" charset="-122"/>
              </a:rPr>
              <a:t>[M].</a:t>
            </a:r>
            <a:r>
              <a:rPr lang="zh-CN" altLang="zh-CN" dirty="0">
                <a:latin typeface="Times New Roman" panose="02020603050405020304" pitchFamily="18" charset="0"/>
                <a:ea typeface="宋体" panose="02010600030101010101" pitchFamily="2" charset="-122"/>
                <a:cs typeface="Times New Roman" panose="02020603050405020304" pitchFamily="18" charset="0"/>
              </a:rPr>
              <a:t>北京</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人民邮电出版社</a:t>
            </a:r>
            <a:r>
              <a:rPr lang="en-US" altLang="zh-CN" dirty="0">
                <a:latin typeface="Times New Roman" panose="02020603050405020304" pitchFamily="18" charset="0"/>
                <a:ea typeface="宋体" panose="02010600030101010101" pitchFamily="2" charset="-122"/>
                <a:cs typeface="宋体" panose="02010600030101010101" pitchFamily="2" charset="-122"/>
              </a:rPr>
              <a:t>, 2018.</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[6]</a:t>
            </a:r>
            <a:r>
              <a:rPr lang="zh-CN" altLang="zh-CN" dirty="0">
                <a:latin typeface="Times New Roman" panose="02020603050405020304" pitchFamily="18" charset="0"/>
                <a:ea typeface="宋体" panose="02010600030101010101" pitchFamily="2" charset="-122"/>
                <a:cs typeface="Times New Roman" panose="02020603050405020304" pitchFamily="18" charset="0"/>
              </a:rPr>
              <a:t>清田陽司</a:t>
            </a:r>
            <a:r>
              <a:rPr lang="en-US" altLang="zh-CN" dirty="0">
                <a:latin typeface="Times New Roman" panose="02020603050405020304" pitchFamily="18" charset="0"/>
                <a:ea typeface="宋体" panose="02010600030101010101" pitchFamily="2" charset="-122"/>
                <a:cs typeface="宋体" panose="02010600030101010101" pitchFamily="2" charset="-122"/>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黒橋禎夫</a:t>
            </a:r>
            <a:r>
              <a:rPr lang="en-US" altLang="zh-CN" dirty="0">
                <a:latin typeface="Times New Roman" panose="02020603050405020304" pitchFamily="18" charset="0"/>
                <a:ea typeface="宋体" panose="02010600030101010101" pitchFamily="2" charset="-122"/>
                <a:cs typeface="宋体" panose="02010600030101010101" pitchFamily="2" charset="-122"/>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木戸冬子</a:t>
            </a:r>
            <a:r>
              <a:rPr lang="en-US" altLang="zh-CN" dirty="0">
                <a:latin typeface="Times New Roman" panose="02020603050405020304" pitchFamily="18" charset="0"/>
                <a:ea typeface="宋体" panose="02010600030101010101" pitchFamily="2" charset="-122"/>
                <a:cs typeface="宋体" panose="02010600030101010101" pitchFamily="2" charset="-122"/>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大規模テキスト知識ベースに基づく自動質問応答</a:t>
            </a:r>
            <a:r>
              <a:rPr lang="en-US" altLang="zh-CN" dirty="0">
                <a:latin typeface="Times New Roman" panose="02020603050405020304" pitchFamily="18" charset="0"/>
                <a:ea typeface="宋体" panose="02010600030101010101" pitchFamily="2" charset="-122"/>
                <a:cs typeface="宋体" panose="02010600030101010101" pitchFamily="2" charset="-122"/>
              </a:rPr>
              <a:t>[J]. J-STAGE</a:t>
            </a:r>
            <a:r>
              <a:rPr lang="zh-CN" altLang="zh-CN" dirty="0">
                <a:latin typeface="Times New Roman" panose="02020603050405020304" pitchFamily="18" charset="0"/>
                <a:ea typeface="宋体" panose="02010600030101010101" pitchFamily="2" charset="-122"/>
                <a:cs typeface="Times New Roman" panose="02020603050405020304" pitchFamily="18" charset="0"/>
              </a:rPr>
              <a:t>トップ</a:t>
            </a:r>
            <a:r>
              <a:rPr lang="zh-CN" altLang="zh-CN" dirty="0">
                <a:latin typeface="宋体" panose="02010600030101010101" pitchFamily="2" charset="-122"/>
                <a:ea typeface="微软雅黑" panose="020B0503020204020204" pitchFamily="34" charset="-122"/>
                <a:cs typeface="微软雅黑" panose="020B0503020204020204" pitchFamily="34"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自然言語処理</a:t>
            </a:r>
            <a:r>
              <a:rPr lang="en-US" altLang="zh-CN" dirty="0">
                <a:latin typeface="Times New Roman" panose="02020603050405020304" pitchFamily="18" charset="0"/>
                <a:ea typeface="宋体" panose="02010600030101010101" pitchFamily="2" charset="-122"/>
                <a:cs typeface="宋体" panose="02010600030101010101" pitchFamily="2" charset="-122"/>
              </a:rPr>
              <a:t>, 2003, 10</a:t>
            </a:r>
            <a:r>
              <a:rPr lang="zh-CN" altLang="zh-CN" dirty="0">
                <a:latin typeface="Times New Roman" panose="02020603050405020304" pitchFamily="18" charset="0"/>
                <a:ea typeface="宋体" panose="02010600030101010101" pitchFamily="2" charset="-122"/>
                <a:cs typeface="Times New Roman" panose="02020603050405020304" pitchFamily="18" charset="0"/>
              </a:rPr>
              <a:t>巻</a:t>
            </a:r>
            <a:r>
              <a:rPr lang="en-US" altLang="zh-CN" dirty="0">
                <a:latin typeface="Times New Roman" panose="02020603050405020304" pitchFamily="18" charset="0"/>
                <a:ea typeface="宋体" panose="02010600030101010101" pitchFamily="2" charset="-122"/>
                <a:cs typeface="宋体" panose="02010600030101010101" pitchFamily="2" charset="-122"/>
              </a:rPr>
              <a:t>(4</a:t>
            </a:r>
            <a:r>
              <a:rPr lang="zh-CN" altLang="zh-CN" dirty="0">
                <a:latin typeface="Times New Roman" panose="02020603050405020304" pitchFamily="18" charset="0"/>
                <a:ea typeface="宋体" panose="02010600030101010101" pitchFamily="2" charset="-122"/>
                <a:cs typeface="Times New Roman" panose="02020603050405020304" pitchFamily="18" charset="0"/>
              </a:rPr>
              <a:t>号</a:t>
            </a:r>
            <a:r>
              <a:rPr lang="en-US" altLang="zh-CN" dirty="0">
                <a:latin typeface="Times New Roman" panose="02020603050405020304" pitchFamily="18" charset="0"/>
                <a:ea typeface="宋体" panose="02010600030101010101" pitchFamily="2" charset="-122"/>
                <a:cs typeface="宋体" panose="02010600030101010101" pitchFamily="2" charset="-122"/>
              </a:rPr>
              <a:t>): 145-175</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[7]</a:t>
            </a:r>
            <a:r>
              <a:rPr lang="zh-CN" altLang="zh-CN" dirty="0">
                <a:latin typeface="Times New Roman" panose="02020603050405020304" pitchFamily="18" charset="0"/>
                <a:ea typeface="宋体" panose="02010600030101010101" pitchFamily="2" charset="-122"/>
                <a:cs typeface="Times New Roman" panose="02020603050405020304" pitchFamily="18" charset="0"/>
              </a:rPr>
              <a:t>柴田知秀</a:t>
            </a:r>
            <a:r>
              <a:rPr lang="en-US" altLang="zh-CN" dirty="0">
                <a:latin typeface="Times New Roman" panose="02020603050405020304" pitchFamily="18" charset="0"/>
                <a:ea typeface="宋体" panose="02010600030101010101" pitchFamily="2" charset="-122"/>
                <a:cs typeface="宋体" panose="02010600030101010101" pitchFamily="2" charset="-122"/>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黒橋禎夫</a:t>
            </a:r>
            <a:r>
              <a:rPr lang="en-US" altLang="zh-CN" dirty="0">
                <a:latin typeface="Times New Roman" panose="02020603050405020304" pitchFamily="18" charset="0"/>
                <a:ea typeface="宋体" panose="02010600030101010101" pitchFamily="2" charset="-122"/>
                <a:cs typeface="宋体" panose="02010600030101010101" pitchFamily="2" charset="-122"/>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文脈に依存した述語の同義関係獲得</a:t>
            </a:r>
            <a:r>
              <a:rPr lang="en-US" altLang="zh-CN" dirty="0">
                <a:latin typeface="Times New Roman" panose="02020603050405020304" pitchFamily="18" charset="0"/>
                <a:ea typeface="宋体" panose="02010600030101010101" pitchFamily="2" charset="-122"/>
                <a:cs typeface="宋体" panose="02010600030101010101" pitchFamily="2" charset="-122"/>
              </a:rPr>
              <a:t>[J]. </a:t>
            </a:r>
            <a:r>
              <a:rPr lang="zh-CN" altLang="zh-CN" dirty="0">
                <a:latin typeface="Times New Roman" panose="02020603050405020304" pitchFamily="18" charset="0"/>
                <a:ea typeface="宋体" panose="02010600030101010101" pitchFamily="2" charset="-122"/>
                <a:cs typeface="Times New Roman" panose="02020603050405020304" pitchFamily="18" charset="0"/>
              </a:rPr>
              <a:t>研究報告自然言語処理（</a:t>
            </a:r>
            <a:r>
              <a:rPr lang="en-US" altLang="zh-CN" dirty="0">
                <a:latin typeface="Times New Roman" panose="02020603050405020304" pitchFamily="18" charset="0"/>
                <a:ea typeface="宋体" panose="02010600030101010101" pitchFamily="2" charset="-122"/>
                <a:cs typeface="宋体" panose="02010600030101010101" pitchFamily="2" charset="-122"/>
              </a:rPr>
              <a:t>NL</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宋体" panose="02010600030101010101" pitchFamily="2" charset="-122"/>
              </a:rPr>
              <a:t>, 2010, NL-199(13</a:t>
            </a:r>
            <a:r>
              <a:rPr lang="zh-CN" altLang="zh-CN" dirty="0">
                <a:latin typeface="Times New Roman" panose="02020603050405020304" pitchFamily="18" charset="0"/>
                <a:ea typeface="宋体" panose="02010600030101010101" pitchFamily="2" charset="-122"/>
                <a:cs typeface="Times New Roman" panose="02020603050405020304" pitchFamily="18" charset="0"/>
              </a:rPr>
              <a:t>号</a:t>
            </a:r>
            <a:r>
              <a:rPr lang="en-US" altLang="zh-CN" dirty="0">
                <a:latin typeface="Times New Roman" panose="02020603050405020304" pitchFamily="18" charset="0"/>
                <a:ea typeface="宋体" panose="02010600030101010101" pitchFamily="2" charset="-122"/>
                <a:cs typeface="宋体" panose="02010600030101010101" pitchFamily="2" charset="-122"/>
              </a:rPr>
              <a:t>): 1-6</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en-US" altLang="zh-CN" dirty="0">
                <a:latin typeface="Times New Roman" panose="02020603050405020304" pitchFamily="18" charset="0"/>
                <a:ea typeface="宋体" panose="02010600030101010101" pitchFamily="2" charset="-122"/>
                <a:cs typeface="宋体" panose="02010600030101010101" pitchFamily="2" charset="-122"/>
              </a:rPr>
              <a:t>[8]</a:t>
            </a:r>
            <a:r>
              <a:rPr lang="zh-CN" altLang="zh-CN" dirty="0">
                <a:latin typeface="Times New Roman" panose="02020603050405020304" pitchFamily="18" charset="0"/>
                <a:ea typeface="宋体" panose="02010600030101010101" pitchFamily="2" charset="-122"/>
                <a:cs typeface="Times New Roman" panose="02020603050405020304" pitchFamily="18" charset="0"/>
              </a:rPr>
              <a:t>俞鸿魁</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张华平</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刘群</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吕学强</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施水才</a:t>
            </a:r>
            <a:r>
              <a:rPr lang="en-US" altLang="zh-CN" dirty="0">
                <a:latin typeface="Times New Roman" panose="02020603050405020304" pitchFamily="18" charset="0"/>
                <a:ea typeface="宋体" panose="02010600030101010101" pitchFamily="2" charset="-122"/>
                <a:cs typeface="宋体" panose="02010600030101010101" pitchFamily="2" charset="-122"/>
              </a:rPr>
              <a: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基于层叠隐马尔可夫模型的中文命名实体识别</a:t>
            </a:r>
            <a:r>
              <a:rPr lang="en-US" altLang="zh-CN" dirty="0">
                <a:latin typeface="Times New Roman" panose="02020603050405020304" pitchFamily="18" charset="0"/>
                <a:ea typeface="宋体" panose="02010600030101010101" pitchFamily="2" charset="-122"/>
                <a:cs typeface="宋体" panose="02010600030101010101" pitchFamily="2" charset="-122"/>
              </a:rPr>
              <a:t>[J].</a:t>
            </a:r>
            <a:r>
              <a:rPr lang="zh-CN" altLang="zh-CN" dirty="0">
                <a:latin typeface="Times New Roman" panose="02020603050405020304" pitchFamily="18" charset="0"/>
                <a:ea typeface="宋体" panose="02010600030101010101" pitchFamily="2" charset="-122"/>
                <a:cs typeface="Times New Roman" panose="02020603050405020304" pitchFamily="18" charset="0"/>
              </a:rPr>
              <a:t>通信学报</a:t>
            </a:r>
            <a:r>
              <a:rPr lang="en-US" altLang="zh-CN" dirty="0">
                <a:latin typeface="Times New Roman" panose="02020603050405020304" pitchFamily="18" charset="0"/>
                <a:ea typeface="宋体" panose="02010600030101010101" pitchFamily="2" charset="-122"/>
                <a:cs typeface="宋体" panose="02010600030101010101" pitchFamily="2" charset="-122"/>
              </a:rPr>
              <a:t>,2006(02):87-94.</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a:extLst>
              <a:ext uri="{FF2B5EF4-FFF2-40B4-BE49-F238E27FC236}">
                <a16:creationId xmlns:a16="http://schemas.microsoft.com/office/drawing/2014/main" id="{C51FAFA2-409C-7642-9512-5C344DED836E}"/>
              </a:ext>
            </a:extLst>
          </p:cNvPr>
          <p:cNvSpPr txBox="1"/>
          <p:nvPr/>
        </p:nvSpPr>
        <p:spPr>
          <a:xfrm>
            <a:off x="123363" y="168290"/>
            <a:ext cx="1544012"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参考文献</a:t>
            </a:r>
          </a:p>
        </p:txBody>
      </p:sp>
    </p:spTree>
    <p:extLst>
      <p:ext uri="{BB962C8B-B14F-4D97-AF65-F5344CB8AC3E}">
        <p14:creationId xmlns:p14="http://schemas.microsoft.com/office/powerpoint/2010/main" val="2496910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sp>
        <p:nvSpPr>
          <p:cNvPr id="5" name="文本框 4"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2638163" y="2729165"/>
            <a:ext cx="6915676" cy="1107996"/>
          </a:xfrm>
          <a:prstGeom prst="rect">
            <a:avLst/>
          </a:prstGeom>
          <a:noFill/>
        </p:spPr>
        <p:txBody>
          <a:bodyPr wrap="none" rtlCol="0">
            <a:spAutoFit/>
          </a:bodyPr>
          <a:lstStyle/>
          <a:p>
            <a:pPr algn="ctr"/>
            <a:r>
              <a:rPr lang="en-US" altLang="zh-CN" sz="6600" b="1" dirty="0">
                <a:solidFill>
                  <a:schemeClr val="tx2"/>
                </a:solidFill>
                <a:latin typeface="Agency FB" panose="020B0503020202020204" pitchFamily="34" charset="0"/>
              </a:rPr>
              <a:t>THANK YOU VERY MUCH</a:t>
            </a:r>
            <a:endParaRPr lang="zh-CN" altLang="en-US" sz="6600" b="1" dirty="0">
              <a:solidFill>
                <a:schemeClr val="tx2"/>
              </a:solidFill>
              <a:latin typeface="Agency FB" panose="020B0503020202020204" pitchFamily="34" charset="0"/>
            </a:endParaRPr>
          </a:p>
        </p:txBody>
      </p:sp>
      <p:sp>
        <p:nvSpPr>
          <p:cNvPr id="8" name="文本框 7"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3926177" y="3976597"/>
            <a:ext cx="4339650" cy="369332"/>
          </a:xfrm>
          <a:prstGeom prst="rect">
            <a:avLst/>
          </a:prstGeom>
          <a:noFill/>
        </p:spPr>
        <p:txBody>
          <a:bodyPr wrap="none" rtlCol="0">
            <a:spAutoFit/>
          </a:bodyPr>
          <a:lstStyle/>
          <a:p>
            <a:pPr algn="ctr"/>
            <a:r>
              <a:rPr lang="en-US" altLang="zh-CN" i="1" dirty="0">
                <a:solidFill>
                  <a:schemeClr val="tx1">
                    <a:lumMod val="50000"/>
                  </a:schemeClr>
                </a:solidFill>
              </a:rPr>
              <a:t>Designed By </a:t>
            </a:r>
            <a:r>
              <a:rPr lang="en-US" altLang="zh-CN" i="1" dirty="0" err="1">
                <a:solidFill>
                  <a:schemeClr val="tx1">
                    <a:lumMod val="50000"/>
                  </a:schemeClr>
                </a:solidFill>
              </a:rPr>
              <a:t>ColourPPT</a:t>
            </a:r>
            <a:r>
              <a:rPr lang="en-US" altLang="zh-CN" i="1" dirty="0">
                <a:solidFill>
                  <a:schemeClr val="tx1">
                    <a:lumMod val="50000"/>
                  </a:schemeClr>
                </a:solidFill>
              </a:rPr>
              <a:t>&amp;</a:t>
            </a:r>
            <a:r>
              <a:rPr lang="zh-CN" altLang="en-US" i="1" dirty="0">
                <a:solidFill>
                  <a:schemeClr val="tx1">
                    <a:lumMod val="50000"/>
                  </a:schemeClr>
                </a:solidFill>
              </a:rPr>
              <a:t>读书派</a:t>
            </a:r>
            <a:r>
              <a:rPr lang="en-US" altLang="zh-CN" i="1" dirty="0">
                <a:solidFill>
                  <a:schemeClr val="tx1">
                    <a:lumMod val="50000"/>
                  </a:schemeClr>
                </a:solidFill>
              </a:rPr>
              <a:t>booklist</a:t>
            </a:r>
            <a:endParaRPr lang="zh-CN" altLang="en-US" i="1" dirty="0">
              <a:solidFill>
                <a:schemeClr val="tx1">
                  <a:lumMod val="50000"/>
                </a:schemeClr>
              </a:solidFill>
            </a:endParaRPr>
          </a:p>
        </p:txBody>
      </p:sp>
      <p:grpSp>
        <p:nvGrpSpPr>
          <p:cNvPr id="22" name="组合 21"/>
          <p:cNvGrpSpPr/>
          <p:nvPr/>
        </p:nvGrpSpPr>
        <p:grpSpPr>
          <a:xfrm>
            <a:off x="0" y="-1664915"/>
            <a:ext cx="12192000" cy="1320800"/>
            <a:chOff x="0" y="7507131"/>
            <a:chExt cx="12192000" cy="1320800"/>
          </a:xfrm>
        </p:grpSpPr>
        <p:sp>
          <p:nvSpPr>
            <p:cNvPr id="23" name="矩形 22"/>
            <p:cNvSpPr/>
            <p:nvPr userDrawn="1">
              <p:custDataLst>
                <p:tags r:id="rId3"/>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24" name="矩形 23"/>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25" name="矩形 24"/>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27" name="矩形 26"/>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2" name="组合 11"/>
          <p:cNvGrpSpPr/>
          <p:nvPr/>
        </p:nvGrpSpPr>
        <p:grpSpPr>
          <a:xfrm>
            <a:off x="0" y="7507131"/>
            <a:ext cx="12192000" cy="1320800"/>
            <a:chOff x="0" y="7507131"/>
            <a:chExt cx="12192000" cy="1320800"/>
          </a:xfrm>
        </p:grpSpPr>
        <p:sp>
          <p:nvSpPr>
            <p:cNvPr id="19" name="矩形 18"/>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21" name="矩形 2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29" name="矩形 28"/>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13" name="组合 12"/>
          <p:cNvGrpSpPr/>
          <p:nvPr/>
        </p:nvGrpSpPr>
        <p:grpSpPr>
          <a:xfrm>
            <a:off x="0" y="-1664915"/>
            <a:ext cx="12192000" cy="1320800"/>
            <a:chOff x="0" y="7507131"/>
            <a:chExt cx="12192000" cy="1320800"/>
          </a:xfrm>
        </p:grpSpPr>
        <p:sp>
          <p:nvSpPr>
            <p:cNvPr id="14" name="矩形 13"/>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6" name="矩形 1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8" name="矩形 1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3469573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875001" y="1143125"/>
            <a:ext cx="4141559" cy="4139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4" name="椭圆 43"/>
          <p:cNvSpPr/>
          <p:nvPr/>
        </p:nvSpPr>
        <p:spPr>
          <a:xfrm>
            <a:off x="5043545" y="1749518"/>
            <a:ext cx="417490" cy="4174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9" name="椭圆 38"/>
          <p:cNvSpPr/>
          <p:nvPr/>
        </p:nvSpPr>
        <p:spPr>
          <a:xfrm>
            <a:off x="4548273" y="1454259"/>
            <a:ext cx="328594" cy="3301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5" name="椭圆 44"/>
          <p:cNvSpPr/>
          <p:nvPr/>
        </p:nvSpPr>
        <p:spPr>
          <a:xfrm flipH="1">
            <a:off x="298768" y="1919371"/>
            <a:ext cx="554008" cy="55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0" name="椭圆 29"/>
          <p:cNvSpPr/>
          <p:nvPr/>
        </p:nvSpPr>
        <p:spPr>
          <a:xfrm>
            <a:off x="5256260" y="2995638"/>
            <a:ext cx="206363" cy="204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6" name="椭圆 25"/>
          <p:cNvSpPr/>
          <p:nvPr/>
        </p:nvSpPr>
        <p:spPr>
          <a:xfrm rot="11047877">
            <a:off x="1938567" y="5992672"/>
            <a:ext cx="165091" cy="1650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8" name="椭圆 27"/>
          <p:cNvSpPr/>
          <p:nvPr/>
        </p:nvSpPr>
        <p:spPr>
          <a:xfrm>
            <a:off x="1329000" y="5078323"/>
            <a:ext cx="603217" cy="6032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9" name="椭圆 28"/>
          <p:cNvSpPr/>
          <p:nvPr/>
        </p:nvSpPr>
        <p:spPr>
          <a:xfrm flipV="1">
            <a:off x="2564007" y="5973624"/>
            <a:ext cx="679413" cy="679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3" name="椭圆 32"/>
          <p:cNvSpPr/>
          <p:nvPr/>
        </p:nvSpPr>
        <p:spPr>
          <a:xfrm>
            <a:off x="576566" y="5152931"/>
            <a:ext cx="287321" cy="287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5" name="椭圆 34"/>
          <p:cNvSpPr/>
          <p:nvPr/>
        </p:nvSpPr>
        <p:spPr>
          <a:xfrm flipH="1">
            <a:off x="2752909" y="5370407"/>
            <a:ext cx="301609" cy="3016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6" name="椭圆 35"/>
          <p:cNvSpPr/>
          <p:nvPr/>
        </p:nvSpPr>
        <p:spPr>
          <a:xfrm flipH="1">
            <a:off x="4416518" y="5197378"/>
            <a:ext cx="231762" cy="2333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2" name="椭圆 41"/>
          <p:cNvSpPr/>
          <p:nvPr/>
        </p:nvSpPr>
        <p:spPr>
          <a:xfrm>
            <a:off x="3610112" y="5579946"/>
            <a:ext cx="250811" cy="2523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grpSp>
        <p:nvGrpSpPr>
          <p:cNvPr id="55" name="组合 54"/>
          <p:cNvGrpSpPr/>
          <p:nvPr/>
        </p:nvGrpSpPr>
        <p:grpSpPr>
          <a:xfrm>
            <a:off x="4539501" y="3368969"/>
            <a:ext cx="1674842" cy="1674842"/>
            <a:chOff x="4539416" y="3368966"/>
            <a:chExt cx="1674934" cy="1674934"/>
          </a:xfrm>
          <a:solidFill>
            <a:schemeClr val="accent4"/>
          </a:solidFill>
        </p:grpSpPr>
        <p:sp>
          <p:nvSpPr>
            <p:cNvPr id="32" name="椭圆 31"/>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53" name="文本框 52"/>
            <p:cNvSpPr txBox="1"/>
            <p:nvPr/>
          </p:nvSpPr>
          <p:spPr>
            <a:xfrm>
              <a:off x="4625594" y="3987546"/>
              <a:ext cx="1290809" cy="437773"/>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rPr>
                <a:t>LOFTER</a:t>
              </a:r>
            </a:p>
          </p:txBody>
        </p:sp>
      </p:grpSp>
      <p:sp>
        <p:nvSpPr>
          <p:cNvPr id="59" name="椭圆 58"/>
          <p:cNvSpPr/>
          <p:nvPr/>
        </p:nvSpPr>
        <p:spPr>
          <a:xfrm>
            <a:off x="-40937" y="3700448"/>
            <a:ext cx="942923" cy="947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60" name="文本框 59"/>
          <p:cNvSpPr txBox="1"/>
          <p:nvPr/>
        </p:nvSpPr>
        <p:spPr bwMode="auto">
          <a:xfrm>
            <a:off x="6590805" y="1384531"/>
            <a:ext cx="5246164" cy="1815882"/>
          </a:xfrm>
          <a:prstGeom prst="rect">
            <a:avLst/>
          </a:prstGeom>
          <a:noFill/>
        </p:spPr>
        <p:txBody>
          <a:bodyPr wrap="square">
            <a:spAutoFit/>
          </a:bodyPr>
          <a:lstStyle/>
          <a:p>
            <a:pPr fontAlgn="auto"/>
            <a:r>
              <a:rPr lang="en-US" altLang="zh-CN" sz="1600" dirty="0"/>
              <a:t>LOFTER</a:t>
            </a:r>
            <a:r>
              <a:rPr lang="zh-CN" altLang="zh-CN" sz="1600" dirty="0"/>
              <a:t>（乐乎）是网易公司的一款轻博客产品，作为同人作品交流的几大平台之一，该平台上汇集了各种原创作品，为促进平台更好地发展，</a:t>
            </a:r>
            <a:r>
              <a:rPr lang="en-US" altLang="zh-CN" sz="1600" dirty="0"/>
              <a:t>LOFTER</a:t>
            </a:r>
            <a:r>
              <a:rPr lang="zh-CN" altLang="zh-CN" sz="1600" dirty="0"/>
              <a:t>也推出了针对不同类别下各角色标签、</a:t>
            </a:r>
            <a:r>
              <a:rPr lang="en-US" altLang="zh-CN" sz="1600" dirty="0" err="1"/>
              <a:t>cp</a:t>
            </a:r>
            <a:r>
              <a:rPr lang="zh-CN" altLang="zh-CN" sz="1600" dirty="0"/>
              <a:t>标签的热度排行，但由于作品众多、作者打</a:t>
            </a:r>
            <a:r>
              <a:rPr lang="en-US" altLang="zh-CN" sz="1600" dirty="0"/>
              <a:t>tag</a:t>
            </a:r>
            <a:r>
              <a:rPr lang="zh-CN" altLang="zh-CN" sz="1600" dirty="0"/>
              <a:t>的习惯不同，许多作品缺乏妥善完整的标签分类，这也导致</a:t>
            </a:r>
            <a:r>
              <a:rPr lang="en-US" altLang="zh-CN" sz="1600" dirty="0"/>
              <a:t>LOFTER</a:t>
            </a:r>
            <a:r>
              <a:rPr lang="zh-CN" altLang="zh-CN" sz="1600" dirty="0"/>
              <a:t>平台片面统计</a:t>
            </a:r>
            <a:r>
              <a:rPr lang="en-US" altLang="zh-CN" sz="1600" dirty="0"/>
              <a:t>tag</a:t>
            </a:r>
            <a:r>
              <a:rPr lang="zh-CN" altLang="zh-CN" sz="1600" dirty="0"/>
              <a:t>数量的方式难以避免在热度统计上的不准确性。</a:t>
            </a:r>
          </a:p>
        </p:txBody>
      </p:sp>
      <p:sp>
        <p:nvSpPr>
          <p:cNvPr id="65" name="文本框 64"/>
          <p:cNvSpPr txBox="1"/>
          <p:nvPr/>
        </p:nvSpPr>
        <p:spPr bwMode="auto">
          <a:xfrm>
            <a:off x="6590805" y="3954607"/>
            <a:ext cx="5329652" cy="1569660"/>
          </a:xfrm>
          <a:prstGeom prst="rect">
            <a:avLst/>
          </a:prstGeom>
          <a:noFill/>
        </p:spPr>
        <p:txBody>
          <a:bodyPr wrap="square">
            <a:spAutoFit/>
          </a:bodyPr>
          <a:lstStyle/>
          <a:p>
            <a:pPr fontAlgn="base"/>
            <a:r>
              <a:rPr lang="zh-CN" altLang="zh-CN" sz="1600" dirty="0"/>
              <a:t>为了得出更加全面准确的</a:t>
            </a:r>
            <a:r>
              <a:rPr lang="en-US" altLang="zh-CN" sz="1600" dirty="0"/>
              <a:t>LOFTER</a:t>
            </a:r>
            <a:r>
              <a:rPr lang="zh-CN" altLang="zh-CN" sz="1600" dirty="0"/>
              <a:t>的热度榜统计，我们针对一个主题的作品进行课设研究，通过</a:t>
            </a:r>
            <a:r>
              <a:rPr lang="en-US" altLang="zh-CN" sz="1600" dirty="0"/>
              <a:t>python</a:t>
            </a:r>
            <a:r>
              <a:rPr lang="zh-CN" altLang="zh-CN" sz="1600" dirty="0"/>
              <a:t>爬虫创建了数据集并设计了该作品专属的语料库及词典，通过智能的关键词识别算法为作品添加标签，提供了一个更加全面的</a:t>
            </a:r>
            <a:r>
              <a:rPr lang="en-US" altLang="zh-CN" sz="1600" dirty="0"/>
              <a:t>LOFTER</a:t>
            </a:r>
            <a:r>
              <a:rPr lang="zh-CN" altLang="zh-CN" sz="1600" dirty="0"/>
              <a:t>热度榜统计系统，避免了因个人打标签习惯差异导致的热度统计不准确。</a:t>
            </a:r>
          </a:p>
        </p:txBody>
      </p:sp>
      <p:sp>
        <p:nvSpPr>
          <p:cNvPr id="34" name="矩形 3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7" name="文本框 36"/>
          <p:cNvSpPr txBox="1"/>
          <p:nvPr/>
        </p:nvSpPr>
        <p:spPr>
          <a:xfrm>
            <a:off x="294813" y="154003"/>
            <a:ext cx="864339"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简述</a:t>
            </a:r>
          </a:p>
        </p:txBody>
      </p:sp>
      <p:pic>
        <p:nvPicPr>
          <p:cNvPr id="4" name="图片 3">
            <a:extLst>
              <a:ext uri="{FF2B5EF4-FFF2-40B4-BE49-F238E27FC236}">
                <a16:creationId xmlns:a16="http://schemas.microsoft.com/office/drawing/2014/main" id="{BAEF080B-1AAF-DF49-A17C-706E611D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058" y="1630462"/>
            <a:ext cx="3251200" cy="3251200"/>
          </a:xfrm>
          <a:prstGeom prst="rect">
            <a:avLst/>
          </a:prstGeom>
        </p:spPr>
      </p:pic>
    </p:spTree>
    <p:extLst>
      <p:ext uri="{BB962C8B-B14F-4D97-AF65-F5344CB8AC3E}">
        <p14:creationId xmlns:p14="http://schemas.microsoft.com/office/powerpoint/2010/main" val="3915478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ppt_w</p:attrName>
                                        </p:attrNameLst>
                                      </p:cBhvr>
                                      <p:tavLst>
                                        <p:tav tm="0">
                                          <p:val>
                                            <p:fltVal val="0"/>
                                          </p:val>
                                        </p:tav>
                                        <p:tav tm="100000">
                                          <p:val>
                                            <p:strVal val="#ppt_w"/>
                                          </p:val>
                                        </p:tav>
                                      </p:tavLst>
                                    </p:anim>
                                    <p:anim calcmode="lin" valueType="num">
                                      <p:cBhvr>
                                        <p:cTn id="12" dur="500" fill="hold"/>
                                        <p:tgtEl>
                                          <p:spTgt spid="5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30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30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30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3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3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60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60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60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6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600"/>
                                  </p:stCondLst>
                                  <p:childTnLst>
                                    <p:set>
                                      <p:cBhvr>
                                        <p:cTn id="50" dur="1" fill="hold">
                                          <p:stCondLst>
                                            <p:cond delay="0"/>
                                          </p:stCondLst>
                                        </p:cTn>
                                        <p:tgtEl>
                                          <p:spTgt spid="42"/>
                                        </p:tgtEl>
                                        <p:attrNameLst>
                                          <p:attrName>style.visibility</p:attrName>
                                        </p:attrNameLst>
                                      </p:cBhvr>
                                      <p:to>
                                        <p:strVal val="visible"/>
                                      </p:to>
                                    </p:set>
                                    <p:anim calcmode="lin" valueType="num">
                                      <p:cBhvr>
                                        <p:cTn id="51" dur="500" fill="hold"/>
                                        <p:tgtEl>
                                          <p:spTgt spid="42"/>
                                        </p:tgtEl>
                                        <p:attrNameLst>
                                          <p:attrName>ppt_w</p:attrName>
                                        </p:attrNameLst>
                                      </p:cBhvr>
                                      <p:tavLst>
                                        <p:tav tm="0">
                                          <p:val>
                                            <p:fltVal val="0"/>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30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30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fltVal val="0"/>
                                          </p:val>
                                        </p:tav>
                                        <p:tav tm="100000">
                                          <p:val>
                                            <p:strVal val="#ppt_w"/>
                                          </p:val>
                                        </p:tav>
                                      </p:tavLst>
                                    </p:anim>
                                    <p:anim calcmode="lin" valueType="num">
                                      <p:cBhvr>
                                        <p:cTn id="60"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P spid="39" grpId="0" animBg="1"/>
      <p:bldP spid="45" grpId="0" animBg="1"/>
      <p:bldP spid="30" grpId="0" animBg="1"/>
      <p:bldP spid="26" grpId="0" animBg="1"/>
      <p:bldP spid="28" grpId="0" animBg="1"/>
      <p:bldP spid="29" grpId="0" animBg="1"/>
      <p:bldP spid="33" grpId="0" animBg="1"/>
      <p:bldP spid="35" grpId="0" animBg="1"/>
      <p:bldP spid="36" grpId="0" animBg="1"/>
      <p:bldP spid="42" grpId="0" animBg="1"/>
      <p:bldP spid="59" grpId="0" animBg="1"/>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7" name="文本框 36"/>
          <p:cNvSpPr txBox="1"/>
          <p:nvPr/>
        </p:nvSpPr>
        <p:spPr>
          <a:xfrm>
            <a:off x="294813" y="154003"/>
            <a:ext cx="2495811"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LOFTER</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的界面</a:t>
            </a:r>
          </a:p>
        </p:txBody>
      </p:sp>
      <p:pic>
        <p:nvPicPr>
          <p:cNvPr id="3" name="图片 2">
            <a:extLst>
              <a:ext uri="{FF2B5EF4-FFF2-40B4-BE49-F238E27FC236}">
                <a16:creationId xmlns:a16="http://schemas.microsoft.com/office/drawing/2014/main" id="{8E75F1AF-F5C0-9840-A272-42D7FF84C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531" y="509898"/>
            <a:ext cx="6762423" cy="6126640"/>
          </a:xfrm>
          <a:prstGeom prst="rect">
            <a:avLst/>
          </a:prstGeom>
        </p:spPr>
      </p:pic>
      <p:pic>
        <p:nvPicPr>
          <p:cNvPr id="6" name="图片 5">
            <a:extLst>
              <a:ext uri="{FF2B5EF4-FFF2-40B4-BE49-F238E27FC236}">
                <a16:creationId xmlns:a16="http://schemas.microsoft.com/office/drawing/2014/main" id="{421CAF16-5655-DC46-84AF-6D0D28113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813" y="1710047"/>
            <a:ext cx="5628569" cy="4541240"/>
          </a:xfrm>
          <a:prstGeom prst="rect">
            <a:avLst/>
          </a:prstGeom>
        </p:spPr>
      </p:pic>
    </p:spTree>
    <p:extLst>
      <p:ext uri="{BB962C8B-B14F-4D97-AF65-F5344CB8AC3E}">
        <p14:creationId xmlns:p14="http://schemas.microsoft.com/office/powerpoint/2010/main" val="376776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362070" y="1995318"/>
            <a:ext cx="35996" cy="2364223"/>
            <a:chOff x="1331651" y="1597980"/>
            <a:chExt cx="36000" cy="2364481"/>
          </a:xfrm>
          <a:solidFill>
            <a:schemeClr val="accent1"/>
          </a:solidFill>
        </p:grpSpPr>
        <p:cxnSp>
          <p:nvCxnSpPr>
            <p:cNvPr id="13" name="直接连接符 12"/>
            <p:cNvCxnSpPr/>
            <p:nvPr/>
          </p:nvCxnSpPr>
          <p:spPr>
            <a:xfrm>
              <a:off x="1331651" y="1597980"/>
              <a:ext cx="0" cy="2364481"/>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31651" y="1597980"/>
              <a:ext cx="36000" cy="1080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98">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组合 23"/>
          <p:cNvGrpSpPr/>
          <p:nvPr/>
        </p:nvGrpSpPr>
        <p:grpSpPr>
          <a:xfrm flipV="1">
            <a:off x="3772459" y="3351884"/>
            <a:ext cx="35996" cy="2390065"/>
            <a:chOff x="1331651" y="1572132"/>
            <a:chExt cx="36000" cy="2390327"/>
          </a:xfrm>
          <a:solidFill>
            <a:schemeClr val="accent2"/>
          </a:solidFill>
        </p:grpSpPr>
        <p:cxnSp>
          <p:nvCxnSpPr>
            <p:cNvPr id="25" name="直接连接符 24"/>
            <p:cNvCxnSpPr/>
            <p:nvPr/>
          </p:nvCxnSpPr>
          <p:spPr>
            <a:xfrm>
              <a:off x="1331651" y="1576008"/>
              <a:ext cx="0" cy="2386451"/>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331651" y="1572132"/>
              <a:ext cx="36000" cy="1080000"/>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98">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组合 28"/>
          <p:cNvGrpSpPr/>
          <p:nvPr/>
        </p:nvGrpSpPr>
        <p:grpSpPr>
          <a:xfrm>
            <a:off x="6182851" y="1995318"/>
            <a:ext cx="35996" cy="2364223"/>
            <a:chOff x="1331651" y="1597980"/>
            <a:chExt cx="36000" cy="2364481"/>
          </a:xfrm>
          <a:solidFill>
            <a:schemeClr val="accent3"/>
          </a:solidFill>
        </p:grpSpPr>
        <p:cxnSp>
          <p:nvCxnSpPr>
            <p:cNvPr id="30" name="直接连接符 29"/>
            <p:cNvCxnSpPr/>
            <p:nvPr/>
          </p:nvCxnSpPr>
          <p:spPr>
            <a:xfrm>
              <a:off x="1331651" y="1597980"/>
              <a:ext cx="0" cy="2364481"/>
            </a:xfrm>
            <a:prstGeom prst="line">
              <a:avLst/>
            </a:prstGeom>
            <a:grpFill/>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331651" y="1597980"/>
              <a:ext cx="36000" cy="1080000"/>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98">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4" name="组合 33"/>
          <p:cNvGrpSpPr/>
          <p:nvPr/>
        </p:nvGrpSpPr>
        <p:grpSpPr>
          <a:xfrm flipV="1">
            <a:off x="8593240" y="3351883"/>
            <a:ext cx="35996" cy="2390066"/>
            <a:chOff x="1331651" y="1572132"/>
            <a:chExt cx="36000" cy="2390328"/>
          </a:xfrm>
          <a:solidFill>
            <a:schemeClr val="accent4"/>
          </a:solidFill>
        </p:grpSpPr>
        <p:cxnSp>
          <p:nvCxnSpPr>
            <p:cNvPr id="35" name="直接连接符 34"/>
            <p:cNvCxnSpPr/>
            <p:nvPr/>
          </p:nvCxnSpPr>
          <p:spPr>
            <a:xfrm>
              <a:off x="1331651" y="1576008"/>
              <a:ext cx="0" cy="2386452"/>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331651" y="1572132"/>
              <a:ext cx="36000" cy="1080000"/>
            </a:xfrm>
            <a:prstGeom prst="rect">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98">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组合 2"/>
          <p:cNvGrpSpPr/>
          <p:nvPr/>
        </p:nvGrpSpPr>
        <p:grpSpPr>
          <a:xfrm>
            <a:off x="1362069" y="3351883"/>
            <a:ext cx="2099691" cy="1017183"/>
            <a:chOff x="1331651" y="2945166"/>
            <a:chExt cx="2099921" cy="1017295"/>
          </a:xfrm>
          <a:solidFill>
            <a:srgbClr val="298EC0"/>
          </a:solidFill>
        </p:grpSpPr>
        <p:sp>
          <p:nvSpPr>
            <p:cNvPr id="7" name="矩形 6"/>
            <p:cNvSpPr/>
            <p:nvPr/>
          </p:nvSpPr>
          <p:spPr>
            <a:xfrm>
              <a:off x="1331651" y="2945166"/>
              <a:ext cx="2099921" cy="1017295"/>
            </a:xfrm>
            <a:prstGeom prst="rect">
              <a:avLst/>
            </a:prstGeom>
            <a:solidFill>
              <a:schemeClr val="accent1"/>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51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文本框 63"/>
            <p:cNvSpPr txBox="1"/>
            <p:nvPr/>
          </p:nvSpPr>
          <p:spPr>
            <a:xfrm>
              <a:off x="1419945" y="3543679"/>
              <a:ext cx="1923330" cy="395313"/>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defPPr>
                <a:defRPr lang="zh-CN"/>
              </a:defPPr>
              <a:lvl1pPr algn="ctr">
                <a:lnSpc>
                  <a:spcPct val="130000"/>
                </a:lnSpc>
                <a:defRPr sz="2001" kern="0">
                  <a:solidFill>
                    <a:sysClr val="window" lastClr="FFFFFF"/>
                  </a:solidFill>
                  <a:latin typeface="Arial" panose="020B0604020202020204" pitchFamily="34" charset="0"/>
                  <a:ea typeface="微软雅黑" panose="020B0503020204020204" pitchFamily="34" charset="-122"/>
                </a:defRPr>
              </a:lvl1pPr>
            </a:lstStyle>
            <a:p>
              <a:pPr>
                <a:lnSpc>
                  <a:spcPct val="120000"/>
                </a:lnSpc>
              </a:pPr>
              <a:r>
                <a:rPr lang="zh-CN" altLang="en-US" sz="1517" dirty="0">
                  <a:cs typeface="+mn-ea"/>
                  <a:sym typeface="Arial" panose="020B0604020202020204" pitchFamily="34" charset="0"/>
                </a:rPr>
                <a:t>选题依据</a:t>
              </a:r>
            </a:p>
          </p:txBody>
        </p:sp>
        <p:sp>
          <p:nvSpPr>
            <p:cNvPr id="68" name="文本框 67"/>
            <p:cNvSpPr txBox="1"/>
            <p:nvPr/>
          </p:nvSpPr>
          <p:spPr>
            <a:xfrm>
              <a:off x="1843808" y="3042093"/>
              <a:ext cx="1075605" cy="606089"/>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defPPr>
                <a:defRPr lang="zh-CN"/>
              </a:defPPr>
              <a:lvl1pPr algn="ctr">
                <a:lnSpc>
                  <a:spcPct val="130000"/>
                </a:lnSpc>
                <a:defRPr sz="2001" kern="0">
                  <a:solidFill>
                    <a:sysClr val="window" lastClr="FFFFFF"/>
                  </a:solidFill>
                  <a:latin typeface="Arial" panose="020B0604020202020204" pitchFamily="34" charset="0"/>
                  <a:ea typeface="微软雅黑" panose="020B0503020204020204" pitchFamily="34" charset="-122"/>
                </a:defRPr>
              </a:lvl1pPr>
            </a:lstStyle>
            <a:p>
              <a:pPr>
                <a:lnSpc>
                  <a:spcPct val="120000"/>
                </a:lnSpc>
              </a:pPr>
              <a:r>
                <a:rPr lang="en-US" altLang="zh-CN" sz="3034" dirty="0">
                  <a:cs typeface="+mn-ea"/>
                  <a:sym typeface="Arial" panose="020B0604020202020204" pitchFamily="34" charset="0"/>
                </a:rPr>
                <a:t>1</a:t>
              </a:r>
              <a:endParaRPr lang="zh-CN" altLang="en-US" sz="3034" dirty="0">
                <a:cs typeface="+mn-ea"/>
                <a:sym typeface="Arial" panose="020B0604020202020204" pitchFamily="34" charset="0"/>
              </a:endParaRPr>
            </a:p>
          </p:txBody>
        </p:sp>
      </p:grpSp>
      <p:grpSp>
        <p:nvGrpSpPr>
          <p:cNvPr id="4" name="组合 3"/>
          <p:cNvGrpSpPr/>
          <p:nvPr/>
        </p:nvGrpSpPr>
        <p:grpSpPr>
          <a:xfrm>
            <a:off x="3772460" y="3351883"/>
            <a:ext cx="2099691" cy="1017183"/>
            <a:chOff x="3742306" y="2945166"/>
            <a:chExt cx="2099921" cy="1017295"/>
          </a:xfrm>
        </p:grpSpPr>
        <p:sp>
          <p:nvSpPr>
            <p:cNvPr id="23" name="矩形 22"/>
            <p:cNvSpPr/>
            <p:nvPr/>
          </p:nvSpPr>
          <p:spPr>
            <a:xfrm flipV="1">
              <a:off x="3742306" y="2945166"/>
              <a:ext cx="2099921" cy="10172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517">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文本框 64"/>
            <p:cNvSpPr txBox="1"/>
            <p:nvPr/>
          </p:nvSpPr>
          <p:spPr>
            <a:xfrm>
              <a:off x="3830598" y="3543677"/>
              <a:ext cx="1923330" cy="348403"/>
            </a:xfrm>
            <a:prstGeom prst="rect">
              <a:avLst/>
            </a:prstGeom>
            <a:noFill/>
          </p:spPr>
          <p:txBody>
            <a:bodyPr wrap="square" rtlCol="0">
              <a:spAutoFit/>
            </a:bodyPr>
            <a:lstStyle/>
            <a:p>
              <a:pPr algn="ctr">
                <a:lnSpc>
                  <a:spcPct val="120000"/>
                </a:lnSpc>
                <a:spcBef>
                  <a:spcPts val="1000"/>
                </a:spcBef>
              </a:pPr>
              <a:r>
                <a:rPr lang="zh-CN" altLang="en-US" sz="151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关键技术</a:t>
              </a:r>
            </a:p>
          </p:txBody>
        </p:sp>
        <p:sp>
          <p:nvSpPr>
            <p:cNvPr id="69" name="文本框 68"/>
            <p:cNvSpPr txBox="1"/>
            <p:nvPr/>
          </p:nvSpPr>
          <p:spPr>
            <a:xfrm>
              <a:off x="4270418" y="3042093"/>
              <a:ext cx="1075605" cy="652687"/>
            </a:xfrm>
            <a:prstGeom prst="rect">
              <a:avLst/>
            </a:prstGeom>
            <a:noFill/>
          </p:spPr>
          <p:txBody>
            <a:bodyPr wrap="square" rtlCol="0">
              <a:spAutoFit/>
            </a:bodyPr>
            <a:lstStyle/>
            <a:p>
              <a:pPr algn="ctr">
                <a:lnSpc>
                  <a:spcPct val="120000"/>
                </a:lnSpc>
                <a:spcBef>
                  <a:spcPts val="1000"/>
                </a:spcBef>
              </a:pPr>
              <a:r>
                <a:rPr lang="en-US" altLang="zh-CN" sz="3034"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3034"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组合 4"/>
          <p:cNvGrpSpPr/>
          <p:nvPr/>
        </p:nvGrpSpPr>
        <p:grpSpPr>
          <a:xfrm>
            <a:off x="6182850" y="3351883"/>
            <a:ext cx="2099691" cy="1017183"/>
            <a:chOff x="6152961" y="2945166"/>
            <a:chExt cx="2099921" cy="1017295"/>
          </a:xfrm>
          <a:solidFill>
            <a:srgbClr val="298EC0"/>
          </a:solidFill>
        </p:grpSpPr>
        <p:sp>
          <p:nvSpPr>
            <p:cNvPr id="28" name="矩形 27"/>
            <p:cNvSpPr/>
            <p:nvPr/>
          </p:nvSpPr>
          <p:spPr>
            <a:xfrm>
              <a:off x="6152961" y="2945166"/>
              <a:ext cx="2099921" cy="1017295"/>
            </a:xfrm>
            <a:prstGeom prst="rect">
              <a:avLst/>
            </a:prstGeom>
            <a:solidFill>
              <a:schemeClr val="accent3"/>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51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文本框 65"/>
            <p:cNvSpPr txBox="1"/>
            <p:nvPr/>
          </p:nvSpPr>
          <p:spPr>
            <a:xfrm>
              <a:off x="6246353" y="3543679"/>
              <a:ext cx="1923330" cy="395313"/>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defPPr>
                <a:defRPr lang="zh-CN"/>
              </a:defPPr>
              <a:lvl1pPr algn="ctr">
                <a:lnSpc>
                  <a:spcPct val="130000"/>
                </a:lnSpc>
                <a:defRPr sz="2001" kern="0">
                  <a:solidFill>
                    <a:sysClr val="window" lastClr="FFFFFF"/>
                  </a:solidFill>
                  <a:latin typeface="Arial" panose="020B0604020202020204" pitchFamily="34" charset="0"/>
                  <a:ea typeface="微软雅黑" panose="020B0503020204020204" pitchFamily="34" charset="-122"/>
                </a:defRPr>
              </a:lvl1pPr>
            </a:lstStyle>
            <a:p>
              <a:pPr>
                <a:lnSpc>
                  <a:spcPct val="120000"/>
                </a:lnSpc>
              </a:pPr>
              <a:r>
                <a:rPr lang="zh-CN" altLang="en-US" sz="1517" dirty="0">
                  <a:cs typeface="+mn-ea"/>
                  <a:sym typeface="Arial" panose="020B0604020202020204" pitchFamily="34" charset="0"/>
                </a:rPr>
                <a:t>研究思路</a:t>
              </a:r>
            </a:p>
          </p:txBody>
        </p:sp>
        <p:sp>
          <p:nvSpPr>
            <p:cNvPr id="70" name="文本框 69"/>
            <p:cNvSpPr txBox="1"/>
            <p:nvPr/>
          </p:nvSpPr>
          <p:spPr>
            <a:xfrm>
              <a:off x="6665116" y="3042093"/>
              <a:ext cx="1075605" cy="703016"/>
            </a:xfrm>
            <a:prstGeom prst="rect">
              <a:avLst/>
            </a:prstGeom>
            <a:no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defPPr>
                <a:defRPr lang="zh-CN"/>
              </a:defPPr>
              <a:lvl1pPr algn="ctr">
                <a:lnSpc>
                  <a:spcPct val="130000"/>
                </a:lnSpc>
                <a:defRPr sz="2001" kern="0">
                  <a:solidFill>
                    <a:sysClr val="window" lastClr="FFFFFF"/>
                  </a:solidFill>
                  <a:latin typeface="Arial" panose="020B0604020202020204" pitchFamily="34" charset="0"/>
                  <a:ea typeface="微软雅黑" panose="020B0503020204020204" pitchFamily="34" charset="-122"/>
                </a:defRPr>
              </a:lvl1pPr>
            </a:lstStyle>
            <a:p>
              <a:pPr>
                <a:lnSpc>
                  <a:spcPct val="120000"/>
                </a:lnSpc>
              </a:pPr>
              <a:r>
                <a:rPr lang="en-US" altLang="zh-CN" sz="3034" dirty="0">
                  <a:cs typeface="+mn-ea"/>
                  <a:sym typeface="Arial" panose="020B0604020202020204" pitchFamily="34" charset="0"/>
                </a:rPr>
                <a:t>3</a:t>
              </a:r>
              <a:endParaRPr lang="zh-CN" altLang="en-US" sz="3034" dirty="0">
                <a:cs typeface="+mn-ea"/>
                <a:sym typeface="Arial" panose="020B0604020202020204" pitchFamily="34" charset="0"/>
              </a:endParaRPr>
            </a:p>
          </p:txBody>
        </p:sp>
      </p:grpSp>
      <p:grpSp>
        <p:nvGrpSpPr>
          <p:cNvPr id="6" name="组合 5"/>
          <p:cNvGrpSpPr/>
          <p:nvPr/>
        </p:nvGrpSpPr>
        <p:grpSpPr>
          <a:xfrm>
            <a:off x="8593239" y="3351883"/>
            <a:ext cx="2099691" cy="1017183"/>
            <a:chOff x="8563615" y="2945166"/>
            <a:chExt cx="2099921" cy="1017295"/>
          </a:xfrm>
        </p:grpSpPr>
        <p:sp>
          <p:nvSpPr>
            <p:cNvPr id="33" name="矩形 32"/>
            <p:cNvSpPr/>
            <p:nvPr/>
          </p:nvSpPr>
          <p:spPr>
            <a:xfrm flipV="1">
              <a:off x="8563615" y="2945166"/>
              <a:ext cx="2099921" cy="10172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517">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文本框 66"/>
            <p:cNvSpPr txBox="1"/>
            <p:nvPr/>
          </p:nvSpPr>
          <p:spPr>
            <a:xfrm>
              <a:off x="8651906" y="3543677"/>
              <a:ext cx="1923330" cy="348403"/>
            </a:xfrm>
            <a:prstGeom prst="rect">
              <a:avLst/>
            </a:prstGeom>
            <a:noFill/>
          </p:spPr>
          <p:txBody>
            <a:bodyPr wrap="square" rtlCol="0">
              <a:spAutoFit/>
            </a:bodyPr>
            <a:lstStyle/>
            <a:p>
              <a:pPr algn="ctr">
                <a:lnSpc>
                  <a:spcPct val="120000"/>
                </a:lnSpc>
                <a:spcBef>
                  <a:spcPts val="1000"/>
                </a:spcBef>
              </a:pPr>
              <a:r>
                <a:rPr lang="zh-CN" altLang="en-US" sz="151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特色与创新</a:t>
              </a:r>
            </a:p>
          </p:txBody>
        </p:sp>
        <p:sp>
          <p:nvSpPr>
            <p:cNvPr id="71" name="文本框 70"/>
            <p:cNvSpPr txBox="1"/>
            <p:nvPr/>
          </p:nvSpPr>
          <p:spPr>
            <a:xfrm>
              <a:off x="9087650" y="3042093"/>
              <a:ext cx="1075605" cy="652687"/>
            </a:xfrm>
            <a:prstGeom prst="rect">
              <a:avLst/>
            </a:prstGeom>
            <a:noFill/>
          </p:spPr>
          <p:txBody>
            <a:bodyPr wrap="square" rtlCol="0">
              <a:spAutoFit/>
            </a:bodyPr>
            <a:lstStyle/>
            <a:p>
              <a:pPr algn="ctr">
                <a:lnSpc>
                  <a:spcPct val="120000"/>
                </a:lnSpc>
                <a:spcBef>
                  <a:spcPts val="1000"/>
                </a:spcBef>
              </a:pPr>
              <a:r>
                <a:rPr lang="en-US" altLang="zh-CN" sz="3034"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endParaRPr lang="zh-CN" altLang="en-US" sz="3034"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2" name="Text Placeholder 7"/>
          <p:cNvSpPr txBox="1">
            <a:spLocks/>
          </p:cNvSpPr>
          <p:nvPr/>
        </p:nvSpPr>
        <p:spPr>
          <a:xfrm>
            <a:off x="1611922" y="1992713"/>
            <a:ext cx="2248820" cy="1066169"/>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r>
              <a:rPr lang="en-US" altLang="zh-CN" sz="1327" b="0" dirty="0">
                <a:solidFill>
                  <a:schemeClr val="tx1">
                    <a:lumMod val="75000"/>
                  </a:schemeClr>
                </a:solidFill>
                <a:latin typeface="Arial" panose="020B0604020202020204" pitchFamily="34" charset="0"/>
                <a:ea typeface="微软雅黑" panose="020B0503020204020204" pitchFamily="34" charset="-122"/>
                <a:cs typeface="+mn-ea"/>
              </a:rPr>
              <a:t>LOFTER</a:t>
            </a:r>
            <a:r>
              <a:rPr lang="zh-CN" altLang="zh-CN" sz="1327" b="0" dirty="0">
                <a:solidFill>
                  <a:schemeClr val="tx1">
                    <a:lumMod val="75000"/>
                  </a:schemeClr>
                </a:solidFill>
                <a:latin typeface="Arial" panose="020B0604020202020204" pitchFamily="34" charset="0"/>
                <a:ea typeface="微软雅黑" panose="020B0503020204020204" pitchFamily="34" charset="-122"/>
                <a:cs typeface="+mn-ea"/>
              </a:rPr>
              <a:t>平台片面统计</a:t>
            </a:r>
            <a:r>
              <a:rPr lang="en-US" altLang="zh-CN" sz="1327" b="0" dirty="0">
                <a:solidFill>
                  <a:schemeClr val="tx1">
                    <a:lumMod val="75000"/>
                  </a:schemeClr>
                </a:solidFill>
                <a:latin typeface="Arial" panose="020B0604020202020204" pitchFamily="34" charset="0"/>
                <a:ea typeface="微软雅黑" panose="020B0503020204020204" pitchFamily="34" charset="-122"/>
                <a:cs typeface="+mn-ea"/>
              </a:rPr>
              <a:t>tag</a:t>
            </a:r>
            <a:r>
              <a:rPr lang="zh-CN" altLang="zh-CN" sz="1327" b="0" dirty="0">
                <a:solidFill>
                  <a:schemeClr val="tx1">
                    <a:lumMod val="75000"/>
                  </a:schemeClr>
                </a:solidFill>
                <a:latin typeface="Arial" panose="020B0604020202020204" pitchFamily="34" charset="0"/>
                <a:ea typeface="微软雅黑" panose="020B0503020204020204" pitchFamily="34" charset="-122"/>
                <a:cs typeface="+mn-ea"/>
              </a:rPr>
              <a:t>数量的方式难以避免在热度统计上的不准确性。 </a:t>
            </a:r>
            <a:endParaRPr lang="zh-CN" altLang="en-US" sz="1327" b="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Text Placeholder 7"/>
          <p:cNvSpPr txBox="1">
            <a:spLocks/>
          </p:cNvSpPr>
          <p:nvPr/>
        </p:nvSpPr>
        <p:spPr>
          <a:xfrm>
            <a:off x="3959883" y="4756081"/>
            <a:ext cx="2025281" cy="989285"/>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r>
              <a:rPr lang="zh-CN" altLang="en-US" sz="1327" b="0" dirty="0">
                <a:solidFill>
                  <a:schemeClr val="bg1">
                    <a:lumMod val="50000"/>
                  </a:schemeClr>
                </a:solidFill>
                <a:latin typeface="Arial" panose="020B0604020202020204" pitchFamily="34" charset="0"/>
                <a:ea typeface="微软雅黑" panose="020B0503020204020204" pitchFamily="34" charset="-122"/>
                <a:cs typeface="+mn-ea"/>
              </a:rPr>
              <a:t>基于</a:t>
            </a:r>
            <a:r>
              <a:rPr lang="en-US" altLang="zh-CN" sz="1327" b="0" dirty="0">
                <a:solidFill>
                  <a:schemeClr val="bg1">
                    <a:lumMod val="50000"/>
                  </a:schemeClr>
                </a:solidFill>
                <a:latin typeface="Arial" panose="020B0604020202020204" pitchFamily="34" charset="0"/>
                <a:ea typeface="微软雅黑" panose="020B0503020204020204" pitchFamily="34" charset="-122"/>
                <a:cs typeface="+mn-ea"/>
              </a:rPr>
              <a:t>HMM</a:t>
            </a:r>
            <a:r>
              <a:rPr lang="zh-CN" altLang="en-US" sz="1327" b="0" dirty="0">
                <a:solidFill>
                  <a:schemeClr val="bg1">
                    <a:lumMod val="50000"/>
                  </a:schemeClr>
                </a:solidFill>
                <a:latin typeface="Arial" panose="020B0604020202020204" pitchFamily="34" charset="0"/>
                <a:ea typeface="微软雅黑" panose="020B0503020204020204" pitchFamily="34" charset="-122"/>
                <a:cs typeface="+mn-ea"/>
              </a:rPr>
              <a:t>的命名实体识别和</a:t>
            </a:r>
            <a:r>
              <a:rPr lang="en-US" altLang="zh-CN" sz="1327" b="0" dirty="0" err="1">
                <a:solidFill>
                  <a:schemeClr val="bg1">
                    <a:lumMod val="50000"/>
                  </a:schemeClr>
                </a:solidFill>
                <a:latin typeface="Arial" panose="020B0604020202020204" pitchFamily="34" charset="0"/>
                <a:ea typeface="微软雅黑" panose="020B0503020204020204" pitchFamily="34" charset="-122"/>
                <a:cs typeface="+mn-ea"/>
              </a:rPr>
              <a:t>TextRank</a:t>
            </a:r>
            <a:r>
              <a:rPr lang="zh-CN" altLang="zh-CN" sz="1327" b="0" dirty="0">
                <a:solidFill>
                  <a:schemeClr val="bg1">
                    <a:lumMod val="50000"/>
                  </a:schemeClr>
                </a:solidFill>
                <a:latin typeface="Arial" panose="020B0604020202020204" pitchFamily="34" charset="0"/>
                <a:ea typeface="微软雅黑" panose="020B0503020204020204" pitchFamily="34" charset="-122"/>
                <a:cs typeface="+mn-ea"/>
              </a:rPr>
              <a:t>关键词提取 </a:t>
            </a:r>
            <a:endParaRPr lang="zh-CN" altLang="en-US" sz="1327" b="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 Placeholder 7"/>
          <p:cNvSpPr txBox="1">
            <a:spLocks/>
          </p:cNvSpPr>
          <p:nvPr/>
        </p:nvSpPr>
        <p:spPr>
          <a:xfrm>
            <a:off x="6434271" y="2083019"/>
            <a:ext cx="2070690" cy="1060177"/>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endParaRPr lang="zh-CN" altLang="en-US" sz="1327" b="0" dirty="0">
              <a:solidFill>
                <a:schemeClr val="tx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 Placeholder 7"/>
          <p:cNvSpPr txBox="1">
            <a:spLocks/>
          </p:cNvSpPr>
          <p:nvPr/>
        </p:nvSpPr>
        <p:spPr>
          <a:xfrm>
            <a:off x="8800292" y="4864448"/>
            <a:ext cx="2151357" cy="880918"/>
          </a:xfrm>
          <a:prstGeom prst="rect">
            <a:avLst/>
          </a:prstGeom>
        </p:spPr>
        <p:txBody>
          <a:bodyPr vert="horz" lIns="0" tIns="98475" rIns="0" bIns="98475"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endParaRPr lang="zh-CN" altLang="en-US" sz="1327" b="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矩形 38"/>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40" name="文本框 39"/>
          <p:cNvSpPr txBox="1"/>
          <p:nvPr/>
        </p:nvSpPr>
        <p:spPr>
          <a:xfrm>
            <a:off x="294813" y="154003"/>
            <a:ext cx="1590500"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研究内容</a:t>
            </a:r>
          </a:p>
        </p:txBody>
      </p:sp>
      <p:grpSp>
        <p:nvGrpSpPr>
          <p:cNvPr id="41" name="组合 40"/>
          <p:cNvGrpSpPr/>
          <p:nvPr/>
        </p:nvGrpSpPr>
        <p:grpSpPr>
          <a:xfrm>
            <a:off x="0" y="7118249"/>
            <a:ext cx="11559822" cy="1252314"/>
            <a:chOff x="0" y="7507131"/>
            <a:chExt cx="12192000" cy="1320800"/>
          </a:xfrm>
        </p:grpSpPr>
        <p:sp>
          <p:nvSpPr>
            <p:cNvPr id="42" name="矩形 41"/>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07" dirty="0">
                <a:solidFill>
                  <a:srgbClr val="00F37D"/>
                </a:solidFill>
                <a:latin typeface="微软雅黑" panose="020B0503020204020204" pitchFamily="34" charset="-122"/>
                <a:ea typeface="微软雅黑" panose="020B0503020204020204" pitchFamily="34" charset="-122"/>
              </a:endParaRPr>
            </a:p>
          </p:txBody>
        </p:sp>
        <p:sp>
          <p:nvSpPr>
            <p:cNvPr id="43" name="矩形 42"/>
            <p:cNvSpPr/>
            <p:nvPr userDrawn="1"/>
          </p:nvSpPr>
          <p:spPr>
            <a:xfrm>
              <a:off x="541421" y="7679249"/>
              <a:ext cx="6096000" cy="928583"/>
            </a:xfrm>
            <a:prstGeom prst="rect">
              <a:avLst/>
            </a:prstGeom>
          </p:spPr>
          <p:txBody>
            <a:bodyPr>
              <a:spAutoFit/>
            </a:bodyPr>
            <a:lstStyle/>
            <a:p>
              <a:r>
                <a:rPr lang="zh-CN" altLang="en-US" sz="1707" dirty="0">
                  <a:solidFill>
                    <a:schemeClr val="bg1"/>
                  </a:solidFill>
                  <a:latin typeface="微软雅黑" panose="020B0503020204020204" pitchFamily="34" charset="-122"/>
                  <a:ea typeface="微软雅黑" panose="020B0503020204020204" pitchFamily="34" charset="-122"/>
                </a:rPr>
                <a:t>读书派</a:t>
              </a:r>
              <a:r>
                <a:rPr lang="en-US" altLang="zh-CN" sz="1707" dirty="0">
                  <a:solidFill>
                    <a:schemeClr val="bg1"/>
                  </a:solidFill>
                  <a:latin typeface="微软雅黑" panose="020B0503020204020204" pitchFamily="34" charset="-122"/>
                  <a:ea typeface="微软雅黑" panose="020B0503020204020204" pitchFamily="34" charset="-122"/>
                </a:rPr>
                <a:t>booklist</a:t>
              </a:r>
              <a:r>
                <a:rPr lang="zh-CN" altLang="en-US" sz="1707" dirty="0">
                  <a:solidFill>
                    <a:schemeClr val="bg1"/>
                  </a:solidFill>
                  <a:latin typeface="微软雅黑" panose="020B0503020204020204" pitchFamily="34" charset="-122"/>
                  <a:ea typeface="微软雅黑" panose="020B0503020204020204" pitchFamily="34" charset="-122"/>
                </a:rPr>
                <a:t>免费出品</a:t>
              </a:r>
              <a:endParaRPr lang="en-US" altLang="zh-CN" sz="1707" dirty="0">
                <a:solidFill>
                  <a:schemeClr val="bg1"/>
                </a:solidFill>
                <a:latin typeface="微软雅黑" panose="020B0503020204020204" pitchFamily="34" charset="-122"/>
                <a:ea typeface="微软雅黑" panose="020B0503020204020204" pitchFamily="34" charset="-122"/>
              </a:endParaRPr>
            </a:p>
            <a:p>
              <a:r>
                <a:rPr lang="zh-CN" altLang="en-US" sz="1707"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sz="1707" dirty="0">
                <a:solidFill>
                  <a:schemeClr val="bg1"/>
                </a:solidFill>
                <a:latin typeface="微软雅黑" panose="020B0503020204020204" pitchFamily="34" charset="-122"/>
                <a:ea typeface="微软雅黑" panose="020B0503020204020204" pitchFamily="34" charset="-122"/>
              </a:endParaRPr>
            </a:p>
            <a:p>
              <a:r>
                <a:rPr lang="zh-CN" altLang="en-US" sz="1707"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44" name="矩形 43"/>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 name="矩形 44"/>
            <p:cNvSpPr/>
            <p:nvPr userDrawn="1"/>
          </p:nvSpPr>
          <p:spPr>
            <a:xfrm>
              <a:off x="5454568" y="7679249"/>
              <a:ext cx="6096000" cy="928583"/>
            </a:xfrm>
            <a:prstGeom prst="rect">
              <a:avLst/>
            </a:prstGeom>
          </p:spPr>
          <p:txBody>
            <a:bodyPr>
              <a:spAutoFit/>
            </a:bodyPr>
            <a:lstStyle/>
            <a:p>
              <a:pPr algn="r"/>
              <a:r>
                <a:rPr lang="zh-CN" altLang="en-US" sz="1707" dirty="0">
                  <a:solidFill>
                    <a:schemeClr val="bg1"/>
                  </a:solidFill>
                  <a:latin typeface="微软雅黑" panose="020B0503020204020204" pitchFamily="34" charset="-122"/>
                  <a:ea typeface="微软雅黑" panose="020B0503020204020204" pitchFamily="34" charset="-122"/>
                </a:rPr>
                <a:t>读书派</a:t>
              </a:r>
              <a:r>
                <a:rPr lang="en-US" altLang="zh-CN" sz="1707" dirty="0">
                  <a:solidFill>
                    <a:schemeClr val="bg1"/>
                  </a:solidFill>
                  <a:latin typeface="微软雅黑" panose="020B0503020204020204" pitchFamily="34" charset="-122"/>
                  <a:ea typeface="微软雅黑" panose="020B0503020204020204" pitchFamily="34" charset="-122"/>
                </a:rPr>
                <a:t>booklist</a:t>
              </a:r>
              <a:r>
                <a:rPr lang="zh-CN" altLang="en-US" sz="1707" dirty="0">
                  <a:solidFill>
                    <a:schemeClr val="bg1"/>
                  </a:solidFill>
                  <a:latin typeface="微软雅黑" panose="020B0503020204020204" pitchFamily="34" charset="-122"/>
                  <a:ea typeface="微软雅黑" panose="020B0503020204020204" pitchFamily="34" charset="-122"/>
                </a:rPr>
                <a:t>免费出品</a:t>
              </a:r>
              <a:endParaRPr lang="en-US" altLang="zh-CN" sz="1707" dirty="0">
                <a:solidFill>
                  <a:schemeClr val="bg1"/>
                </a:solidFill>
                <a:latin typeface="微软雅黑" panose="020B0503020204020204" pitchFamily="34" charset="-122"/>
                <a:ea typeface="微软雅黑" panose="020B0503020204020204" pitchFamily="34" charset="-122"/>
              </a:endParaRPr>
            </a:p>
            <a:p>
              <a:pPr algn="r"/>
              <a:r>
                <a:rPr lang="zh-CN" altLang="en-US" sz="1707" dirty="0">
                  <a:solidFill>
                    <a:schemeClr val="bg1"/>
                  </a:solidFill>
                  <a:latin typeface="微软雅黑" panose="020B0503020204020204" pitchFamily="34" charset="-122"/>
                  <a:ea typeface="微软雅黑" panose="020B0503020204020204" pitchFamily="34" charset="-122"/>
                </a:rPr>
                <a:t>这部分内容不影响</a:t>
              </a:r>
              <a:r>
                <a:rPr lang="en-US" altLang="zh-CN" sz="1707" dirty="0">
                  <a:solidFill>
                    <a:schemeClr val="bg1"/>
                  </a:solidFill>
                  <a:latin typeface="微软雅黑" panose="020B0503020204020204" pitchFamily="34" charset="-122"/>
                  <a:ea typeface="微软雅黑" panose="020B0503020204020204" pitchFamily="34" charset="-122"/>
                </a:rPr>
                <a:t>PPT</a:t>
              </a:r>
              <a:r>
                <a:rPr lang="zh-CN" altLang="en-US" sz="1707" dirty="0">
                  <a:solidFill>
                    <a:schemeClr val="bg1"/>
                  </a:solidFill>
                  <a:latin typeface="微软雅黑" panose="020B0503020204020204" pitchFamily="34" charset="-122"/>
                  <a:ea typeface="微软雅黑" panose="020B0503020204020204" pitchFamily="34" charset="-122"/>
                </a:rPr>
                <a:t>播放</a:t>
              </a:r>
              <a:endParaRPr lang="en-US" altLang="zh-CN" sz="1707" dirty="0">
                <a:solidFill>
                  <a:schemeClr val="bg1"/>
                </a:solidFill>
                <a:latin typeface="微软雅黑" panose="020B0503020204020204" pitchFamily="34" charset="-122"/>
                <a:ea typeface="微软雅黑" panose="020B0503020204020204" pitchFamily="34" charset="-122"/>
              </a:endParaRPr>
            </a:p>
            <a:p>
              <a:pPr algn="r"/>
              <a:r>
                <a:rPr lang="zh-CN" altLang="en-US" sz="1707"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46" name="矩形 45"/>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707"/>
            </a:p>
          </p:txBody>
        </p:sp>
      </p:grpSp>
      <p:grpSp>
        <p:nvGrpSpPr>
          <p:cNvPr id="47" name="组合 46"/>
          <p:cNvGrpSpPr/>
          <p:nvPr/>
        </p:nvGrpSpPr>
        <p:grpSpPr>
          <a:xfrm>
            <a:off x="0" y="-1578586"/>
            <a:ext cx="11559822" cy="1252314"/>
            <a:chOff x="0" y="7507131"/>
            <a:chExt cx="12192000" cy="1320800"/>
          </a:xfrm>
        </p:grpSpPr>
        <p:sp>
          <p:nvSpPr>
            <p:cNvPr id="48" name="矩形 4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07" dirty="0">
                <a:solidFill>
                  <a:srgbClr val="00F37D"/>
                </a:solidFill>
                <a:latin typeface="微软雅黑" panose="020B0503020204020204" pitchFamily="34" charset="-122"/>
                <a:ea typeface="微软雅黑" panose="020B0503020204020204" pitchFamily="34" charset="-122"/>
              </a:endParaRPr>
            </a:p>
          </p:txBody>
        </p:sp>
        <p:sp>
          <p:nvSpPr>
            <p:cNvPr id="49" name="矩形 48"/>
            <p:cNvSpPr/>
            <p:nvPr userDrawn="1"/>
          </p:nvSpPr>
          <p:spPr>
            <a:xfrm>
              <a:off x="541421" y="7679249"/>
              <a:ext cx="6096000" cy="928583"/>
            </a:xfrm>
            <a:prstGeom prst="rect">
              <a:avLst/>
            </a:prstGeom>
          </p:spPr>
          <p:txBody>
            <a:bodyPr>
              <a:spAutoFit/>
            </a:bodyPr>
            <a:lstStyle/>
            <a:p>
              <a:r>
                <a:rPr lang="zh-CN" altLang="en-US" sz="1707" dirty="0">
                  <a:solidFill>
                    <a:schemeClr val="bg1"/>
                  </a:solidFill>
                  <a:latin typeface="微软雅黑" panose="020B0503020204020204" pitchFamily="34" charset="-122"/>
                  <a:ea typeface="微软雅黑" panose="020B0503020204020204" pitchFamily="34" charset="-122"/>
                </a:rPr>
                <a:t>读书派</a:t>
              </a:r>
              <a:r>
                <a:rPr lang="en-US" altLang="zh-CN" sz="1707" dirty="0">
                  <a:solidFill>
                    <a:schemeClr val="bg1"/>
                  </a:solidFill>
                  <a:latin typeface="微软雅黑" panose="020B0503020204020204" pitchFamily="34" charset="-122"/>
                  <a:ea typeface="微软雅黑" panose="020B0503020204020204" pitchFamily="34" charset="-122"/>
                </a:rPr>
                <a:t>booklist</a:t>
              </a:r>
              <a:r>
                <a:rPr lang="zh-CN" altLang="en-US" sz="1707" dirty="0">
                  <a:solidFill>
                    <a:schemeClr val="bg1"/>
                  </a:solidFill>
                  <a:latin typeface="微软雅黑" panose="020B0503020204020204" pitchFamily="34" charset="-122"/>
                  <a:ea typeface="微软雅黑" panose="020B0503020204020204" pitchFamily="34" charset="-122"/>
                </a:rPr>
                <a:t>免费出品</a:t>
              </a:r>
              <a:endParaRPr lang="en-US" altLang="zh-CN" sz="1707" dirty="0">
                <a:solidFill>
                  <a:schemeClr val="bg1"/>
                </a:solidFill>
                <a:latin typeface="微软雅黑" panose="020B0503020204020204" pitchFamily="34" charset="-122"/>
                <a:ea typeface="微软雅黑" panose="020B0503020204020204" pitchFamily="34" charset="-122"/>
              </a:endParaRPr>
            </a:p>
            <a:p>
              <a:r>
                <a:rPr lang="zh-CN" altLang="en-US" sz="1707"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sz="1707" dirty="0">
                <a:solidFill>
                  <a:schemeClr val="bg1"/>
                </a:solidFill>
                <a:latin typeface="微软雅黑" panose="020B0503020204020204" pitchFamily="34" charset="-122"/>
                <a:ea typeface="微软雅黑" panose="020B0503020204020204" pitchFamily="34" charset="-122"/>
              </a:endParaRPr>
            </a:p>
            <a:p>
              <a:r>
                <a:rPr lang="zh-CN" altLang="en-US" sz="1707"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50" name="矩形 4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1" name="矩形 50"/>
            <p:cNvSpPr/>
            <p:nvPr userDrawn="1"/>
          </p:nvSpPr>
          <p:spPr>
            <a:xfrm>
              <a:off x="5454568" y="7679249"/>
              <a:ext cx="6096000" cy="928583"/>
            </a:xfrm>
            <a:prstGeom prst="rect">
              <a:avLst/>
            </a:prstGeom>
          </p:spPr>
          <p:txBody>
            <a:bodyPr>
              <a:spAutoFit/>
            </a:bodyPr>
            <a:lstStyle/>
            <a:p>
              <a:pPr algn="r"/>
              <a:r>
                <a:rPr lang="zh-CN" altLang="en-US" sz="1707" dirty="0">
                  <a:solidFill>
                    <a:schemeClr val="bg1"/>
                  </a:solidFill>
                  <a:latin typeface="微软雅黑" panose="020B0503020204020204" pitchFamily="34" charset="-122"/>
                  <a:ea typeface="微软雅黑" panose="020B0503020204020204" pitchFamily="34" charset="-122"/>
                </a:rPr>
                <a:t>读书派</a:t>
              </a:r>
              <a:r>
                <a:rPr lang="en-US" altLang="zh-CN" sz="1707" dirty="0">
                  <a:solidFill>
                    <a:schemeClr val="bg1"/>
                  </a:solidFill>
                  <a:latin typeface="微软雅黑" panose="020B0503020204020204" pitchFamily="34" charset="-122"/>
                  <a:ea typeface="微软雅黑" panose="020B0503020204020204" pitchFamily="34" charset="-122"/>
                </a:rPr>
                <a:t>booklist</a:t>
              </a:r>
              <a:r>
                <a:rPr lang="zh-CN" altLang="en-US" sz="1707" dirty="0">
                  <a:solidFill>
                    <a:schemeClr val="bg1"/>
                  </a:solidFill>
                  <a:latin typeface="微软雅黑" panose="020B0503020204020204" pitchFamily="34" charset="-122"/>
                  <a:ea typeface="微软雅黑" panose="020B0503020204020204" pitchFamily="34" charset="-122"/>
                </a:rPr>
                <a:t>免费出品</a:t>
              </a:r>
              <a:endParaRPr lang="en-US" altLang="zh-CN" sz="1707" dirty="0">
                <a:solidFill>
                  <a:schemeClr val="bg1"/>
                </a:solidFill>
                <a:latin typeface="微软雅黑" panose="020B0503020204020204" pitchFamily="34" charset="-122"/>
                <a:ea typeface="微软雅黑" panose="020B0503020204020204" pitchFamily="34" charset="-122"/>
              </a:endParaRPr>
            </a:p>
            <a:p>
              <a:pPr algn="r"/>
              <a:r>
                <a:rPr lang="zh-CN" altLang="en-US" sz="1707" dirty="0">
                  <a:solidFill>
                    <a:schemeClr val="bg1"/>
                  </a:solidFill>
                  <a:latin typeface="微软雅黑" panose="020B0503020204020204" pitchFamily="34" charset="-122"/>
                  <a:ea typeface="微软雅黑" panose="020B0503020204020204" pitchFamily="34" charset="-122"/>
                </a:rPr>
                <a:t>这部分内容不影响</a:t>
              </a:r>
              <a:r>
                <a:rPr lang="en-US" altLang="zh-CN" sz="1707" dirty="0">
                  <a:solidFill>
                    <a:schemeClr val="bg1"/>
                  </a:solidFill>
                  <a:latin typeface="微软雅黑" panose="020B0503020204020204" pitchFamily="34" charset="-122"/>
                  <a:ea typeface="微软雅黑" panose="020B0503020204020204" pitchFamily="34" charset="-122"/>
                </a:rPr>
                <a:t>PPT</a:t>
              </a:r>
              <a:r>
                <a:rPr lang="zh-CN" altLang="en-US" sz="1707" dirty="0">
                  <a:solidFill>
                    <a:schemeClr val="bg1"/>
                  </a:solidFill>
                  <a:latin typeface="微软雅黑" panose="020B0503020204020204" pitchFamily="34" charset="-122"/>
                  <a:ea typeface="微软雅黑" panose="020B0503020204020204" pitchFamily="34" charset="-122"/>
                </a:rPr>
                <a:t>播放</a:t>
              </a:r>
              <a:endParaRPr lang="en-US" altLang="zh-CN" sz="1707" dirty="0">
                <a:solidFill>
                  <a:schemeClr val="bg1"/>
                </a:solidFill>
                <a:latin typeface="微软雅黑" panose="020B0503020204020204" pitchFamily="34" charset="-122"/>
                <a:ea typeface="微软雅黑" panose="020B0503020204020204" pitchFamily="34" charset="-122"/>
              </a:endParaRPr>
            </a:p>
            <a:p>
              <a:pPr algn="r"/>
              <a:r>
                <a:rPr lang="zh-CN" altLang="en-US" sz="1707"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60" name="矩形 59"/>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707"/>
            </a:p>
          </p:txBody>
        </p:sp>
      </p:grpSp>
    </p:spTree>
    <p:extLst>
      <p:ext uri="{BB962C8B-B14F-4D97-AF65-F5344CB8AC3E}">
        <p14:creationId xmlns:p14="http://schemas.microsoft.com/office/powerpoint/2010/main" val="388971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250"/>
                                        <p:tgtEl>
                                          <p:spTgt spid="20"/>
                                        </p:tgtEl>
                                      </p:cBhvr>
                                    </p:animEffect>
                                  </p:childTnLst>
                                </p:cTn>
                              </p:par>
                              <p:par>
                                <p:cTn id="24" presetID="22" presetClass="entr" presetSubtype="1" fill="hold" nodeType="withEffect">
                                  <p:stCondLst>
                                    <p:cond delay="75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250"/>
                                        <p:tgtEl>
                                          <p:spTgt spid="24"/>
                                        </p:tgtEl>
                                      </p:cBhvr>
                                    </p:animEffect>
                                  </p:childTnLst>
                                </p:cTn>
                              </p:par>
                              <p:par>
                                <p:cTn id="27" presetID="22" presetClass="entr" presetSubtype="4" fill="hold" nodeType="withEffect">
                                  <p:stCondLst>
                                    <p:cond delay="100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250"/>
                                        <p:tgtEl>
                                          <p:spTgt spid="29"/>
                                        </p:tgtEl>
                                      </p:cBhvr>
                                    </p:animEffect>
                                  </p:childTnLst>
                                </p:cTn>
                              </p:par>
                              <p:par>
                                <p:cTn id="30" presetID="22" presetClass="entr" presetSubtype="1" fill="hold" nodeType="withEffect">
                                  <p:stCondLst>
                                    <p:cond delay="125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250"/>
                                        <p:tgtEl>
                                          <p:spTgt spid="34"/>
                                        </p:tgtEl>
                                      </p:cBhvr>
                                    </p:animEffect>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p:cTn id="36" dur="4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37" dur="4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38" dur="400"/>
                                        <p:tgtEl>
                                          <p:spTgt spid="52">
                                            <p:txEl>
                                              <p:pRg st="0" end="0"/>
                                            </p:txEl>
                                          </p:spTgt>
                                        </p:tgtEl>
                                      </p:cBhvr>
                                    </p:animEffect>
                                  </p:childTnLst>
                                </p:cTn>
                              </p:par>
                            </p:childTnLst>
                          </p:cTn>
                        </p:par>
                        <p:par>
                          <p:cTn id="39" fill="hold">
                            <p:stCondLst>
                              <p:cond delay="1900"/>
                            </p:stCondLst>
                            <p:childTnLst>
                              <p:par>
                                <p:cTn id="40" presetID="53" presetClass="entr" presetSubtype="16" fill="hold" grpId="0" nodeType="afterEffect">
                                  <p:stCondLst>
                                    <p:cond delay="0"/>
                                  </p:stCondLst>
                                  <p:childTnLst>
                                    <p:set>
                                      <p:cBhvr>
                                        <p:cTn id="41" dur="1" fill="hold">
                                          <p:stCondLst>
                                            <p:cond delay="0"/>
                                          </p:stCondLst>
                                        </p:cTn>
                                        <p:tgtEl>
                                          <p:spTgt spid="54">
                                            <p:txEl>
                                              <p:pRg st="0" end="0"/>
                                            </p:txEl>
                                          </p:spTgt>
                                        </p:tgtEl>
                                        <p:attrNameLst>
                                          <p:attrName>style.visibility</p:attrName>
                                        </p:attrNameLst>
                                      </p:cBhvr>
                                      <p:to>
                                        <p:strVal val="visible"/>
                                      </p:to>
                                    </p:set>
                                    <p:anim calcmode="lin" valueType="num">
                                      <p:cBhvr>
                                        <p:cTn id="42" dur="4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43" dur="4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44" dur="400"/>
                                        <p:tgtEl>
                                          <p:spTgt spid="54">
                                            <p:txEl>
                                              <p:pRg st="0" end="0"/>
                                            </p:txEl>
                                          </p:spTgt>
                                        </p:tgtEl>
                                      </p:cBhvr>
                                    </p:animEffect>
                                  </p:childTnLst>
                                </p:cTn>
                              </p:par>
                            </p:childTnLst>
                          </p:cTn>
                        </p:par>
                        <p:par>
                          <p:cTn id="45" fill="hold">
                            <p:stCondLst>
                              <p:cond delay="2300"/>
                            </p:stCondLst>
                            <p:childTnLst>
                              <p:par>
                                <p:cTn id="46" presetID="53" presetClass="entr" presetSubtype="16" fill="hold" grpId="0" nodeType="afterEffect" nodePh="1">
                                  <p:stCondLst>
                                    <p:cond delay="0"/>
                                  </p:stCondLst>
                                  <p:endCondLst>
                                    <p:cond evt="begin" delay="0">
                                      <p:tn val="46"/>
                                    </p:cond>
                                  </p:endCondLst>
                                  <p:childTnLst>
                                    <p:set>
                                      <p:cBhvr>
                                        <p:cTn id="47" dur="1" fill="hold">
                                          <p:stCondLst>
                                            <p:cond delay="0"/>
                                          </p:stCondLst>
                                        </p:cTn>
                                        <p:tgtEl>
                                          <p:spTgt spid="56">
                                            <p:txEl>
                                              <p:pRg st="0" end="0"/>
                                            </p:txEl>
                                          </p:spTgt>
                                        </p:tgtEl>
                                        <p:attrNameLst>
                                          <p:attrName>style.visibility</p:attrName>
                                        </p:attrNameLst>
                                      </p:cBhvr>
                                      <p:to>
                                        <p:strVal val="visible"/>
                                      </p:to>
                                    </p:set>
                                    <p:anim calcmode="lin" valueType="num">
                                      <p:cBhvr>
                                        <p:cTn id="48" dur="4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49" dur="4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50" dur="400"/>
                                        <p:tgtEl>
                                          <p:spTgt spid="56">
                                            <p:txEl>
                                              <p:pRg st="0" end="0"/>
                                            </p:txEl>
                                          </p:spTgt>
                                        </p:tgtEl>
                                      </p:cBhvr>
                                    </p:animEffect>
                                  </p:childTnLst>
                                </p:cTn>
                              </p:par>
                            </p:childTnLst>
                          </p:cTn>
                        </p:par>
                        <p:par>
                          <p:cTn id="51" fill="hold">
                            <p:stCondLst>
                              <p:cond delay="2700"/>
                            </p:stCondLst>
                            <p:childTnLst>
                              <p:par>
                                <p:cTn id="52" presetID="53" presetClass="entr" presetSubtype="16" fill="hold" grpId="0" nodeType="afterEffect" nodePh="1">
                                  <p:stCondLst>
                                    <p:cond delay="0"/>
                                  </p:stCondLst>
                                  <p:endCondLst>
                                    <p:cond evt="begin" delay="0">
                                      <p:tn val="52"/>
                                    </p:cond>
                                  </p:endCondLst>
                                  <p:childTnLst>
                                    <p:set>
                                      <p:cBhvr>
                                        <p:cTn id="53" dur="1" fill="hold">
                                          <p:stCondLst>
                                            <p:cond delay="0"/>
                                          </p:stCondLst>
                                        </p:cTn>
                                        <p:tgtEl>
                                          <p:spTgt spid="58">
                                            <p:txEl>
                                              <p:pRg st="0" end="0"/>
                                            </p:txEl>
                                          </p:spTgt>
                                        </p:tgtEl>
                                        <p:attrNameLst>
                                          <p:attrName>style.visibility</p:attrName>
                                        </p:attrNameLst>
                                      </p:cBhvr>
                                      <p:to>
                                        <p:strVal val="visible"/>
                                      </p:to>
                                    </p:set>
                                    <p:anim calcmode="lin" valueType="num">
                                      <p:cBhvr>
                                        <p:cTn id="54" dur="4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400" fill="hold"/>
                        <p:tgtEl>
                          <p:spTgt spid="52"/>
                        </p:tgtEl>
                        <p:attrNameLst>
                          <p:attrName>ppt_w</p:attrName>
                        </p:attrNameLst>
                      </p:cBhvr>
                      <p:tavLst>
                        <p:tav tm="0">
                          <p:val>
                            <p:fltVal val="0"/>
                          </p:val>
                        </p:tav>
                        <p:tav tm="100000">
                          <p:val>
                            <p:strVal val="#ppt_w"/>
                          </p:val>
                        </p:tav>
                      </p:tavLst>
                    </p:anim>
                    <p:anim calcmode="lin" valueType="num">
                      <p:cBhvr>
                        <p:cTn dur="400" fill="hold"/>
                        <p:tgtEl>
                          <p:spTgt spid="52"/>
                        </p:tgtEl>
                        <p:attrNameLst>
                          <p:attrName>ppt_h</p:attrName>
                        </p:attrNameLst>
                      </p:cBhvr>
                      <p:tavLst>
                        <p:tav tm="0">
                          <p:val>
                            <p:fltVal val="0"/>
                          </p:val>
                        </p:tav>
                        <p:tav tm="100000">
                          <p:val>
                            <p:strVal val="#ppt_h"/>
                          </p:val>
                        </p:tav>
                      </p:tavLst>
                    </p:anim>
                    <p:animEffect transition="in" filter="fade">
                      <p:cBhvr>
                        <p:cTn dur="400"/>
                        <p:tgtEl>
                          <p:spTgt spid="52"/>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400" fill="hold"/>
                        <p:tgtEl>
                          <p:spTgt spid="54"/>
                        </p:tgtEl>
                        <p:attrNameLst>
                          <p:attrName>ppt_w</p:attrName>
                        </p:attrNameLst>
                      </p:cBhvr>
                      <p:tavLst>
                        <p:tav tm="0">
                          <p:val>
                            <p:fltVal val="0"/>
                          </p:val>
                        </p:tav>
                        <p:tav tm="100000">
                          <p:val>
                            <p:strVal val="#ppt_w"/>
                          </p:val>
                        </p:tav>
                      </p:tavLst>
                    </p:anim>
                    <p:anim calcmode="lin" valueType="num">
                      <p:cBhvr>
                        <p:cTn dur="400" fill="hold"/>
                        <p:tgtEl>
                          <p:spTgt spid="54"/>
                        </p:tgtEl>
                        <p:attrNameLst>
                          <p:attrName>ppt_h</p:attrName>
                        </p:attrNameLst>
                      </p:cBhvr>
                      <p:tavLst>
                        <p:tav tm="0">
                          <p:val>
                            <p:fltVal val="0"/>
                          </p:val>
                        </p:tav>
                        <p:tav tm="100000">
                          <p:val>
                            <p:strVal val="#ppt_h"/>
                          </p:val>
                        </p:tav>
                      </p:tavLst>
                    </p:anim>
                    <p:animEffect transition="in" filter="fade">
                      <p:cBhvr>
                        <p:cTn dur="400"/>
                        <p:tgtEl>
                          <p:spTgt spid="54"/>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400" fill="hold"/>
                        <p:tgtEl>
                          <p:spTgt spid="56"/>
                        </p:tgtEl>
                        <p:attrNameLst>
                          <p:attrName>ppt_w</p:attrName>
                        </p:attrNameLst>
                      </p:cBhvr>
                      <p:tavLst>
                        <p:tav tm="0">
                          <p:val>
                            <p:fltVal val="0"/>
                          </p:val>
                        </p:tav>
                        <p:tav tm="100000">
                          <p:val>
                            <p:strVal val="#ppt_w"/>
                          </p:val>
                        </p:tav>
                      </p:tavLst>
                    </p:anim>
                    <p:anim calcmode="lin" valueType="num">
                      <p:cBhvr>
                        <p:cTn dur="400" fill="hold"/>
                        <p:tgtEl>
                          <p:spTgt spid="56"/>
                        </p:tgtEl>
                        <p:attrNameLst>
                          <p:attrName>ppt_h</p:attrName>
                        </p:attrNameLst>
                      </p:cBhvr>
                      <p:tavLst>
                        <p:tav tm="0">
                          <p:val>
                            <p:fltVal val="0"/>
                          </p:val>
                        </p:tav>
                        <p:tav tm="100000">
                          <p:val>
                            <p:strVal val="#ppt_h"/>
                          </p:val>
                        </p:tav>
                      </p:tavLst>
                    </p:anim>
                    <p:animEffect transition="in" filter="fade">
                      <p:cBhvr>
                        <p:cTn dur="400"/>
                        <p:tgtEl>
                          <p:spTgt spid="56"/>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400" fill="hold"/>
                        <p:tgtEl>
                          <p:spTgt spid="58"/>
                        </p:tgtEl>
                        <p:attrNameLst>
                          <p:attrName>ppt_w</p:attrName>
                        </p:attrNameLst>
                      </p:cBhvr>
                      <p:tavLst>
                        <p:tav tm="0">
                          <p:val>
                            <p:fltVal val="0"/>
                          </p:val>
                        </p:tav>
                        <p:tav tm="100000">
                          <p:val>
                            <p:strVal val="#ppt_w"/>
                          </p:val>
                        </p:tav>
                      </p:tavLst>
                    </p:anim>
                    <p:anim calcmode="lin" valueType="num">
                      <p:cBhvr>
                        <p:cTn dur="400" fill="hold"/>
                        <p:tgtEl>
                          <p:spTgt spid="58"/>
                        </p:tgtEl>
                        <p:attrNameLst>
                          <p:attrName>ppt_h</p:attrName>
                        </p:attrNameLst>
                      </p:cBhvr>
                      <p:tavLst>
                        <p:tav tm="0">
                          <p:val>
                            <p:fltVal val="0"/>
                          </p:val>
                        </p:tav>
                        <p:tav tm="100000">
                          <p:val>
                            <p:strVal val="#ppt_h"/>
                          </p:val>
                        </p:tav>
                      </p:tavLst>
                    </p:anim>
                    <p:animEffect transition="in" filter="fade">
                      <p:cBhvr>
                        <p:cTn dur="400"/>
                        <p:tgtEl>
                          <p:spTgt spid="58"/>
                        </p:tgtEl>
                      </p:cBhvr>
                    </p:animEffect>
                  </p:childTnLst>
                </p:cTn>
              </p:par>
            </p:tnLst>
          </p:tmpl>
        </p:tmplLst>
      </p:b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10800000">
            <a:off x="5827790" y="1864337"/>
            <a:ext cx="1192772" cy="972295"/>
            <a:chOff x="3456897" y="3211271"/>
            <a:chExt cx="1232193" cy="1004428"/>
          </a:xfrm>
        </p:grpSpPr>
        <p:sp>
          <p:nvSpPr>
            <p:cNvPr id="9"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0" name="椭圆 9"/>
            <p:cNvSpPr/>
            <p:nvPr/>
          </p:nvSpPr>
          <p:spPr>
            <a:xfrm>
              <a:off x="3561365" y="3313435"/>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 name="直接连接符 12"/>
          <p:cNvCxnSpPr/>
          <p:nvPr/>
        </p:nvCxnSpPr>
        <p:spPr>
          <a:xfrm>
            <a:off x="4422646" y="2335971"/>
            <a:ext cx="1419657"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rot="10800000">
            <a:off x="6271715" y="3490807"/>
            <a:ext cx="1192772" cy="972295"/>
            <a:chOff x="3456897" y="3211271"/>
            <a:chExt cx="1232193" cy="1004428"/>
          </a:xfrm>
        </p:grpSpPr>
        <p:sp>
          <p:nvSpPr>
            <p:cNvPr id="16"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17" name="椭圆 16"/>
            <p:cNvSpPr/>
            <p:nvPr/>
          </p:nvSpPr>
          <p:spPr>
            <a:xfrm>
              <a:off x="3561365" y="3313435"/>
              <a:ext cx="800100" cy="800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8" name="直接连接符 17"/>
          <p:cNvCxnSpPr/>
          <p:nvPr/>
        </p:nvCxnSpPr>
        <p:spPr>
          <a:xfrm>
            <a:off x="3970887" y="3983250"/>
            <a:ext cx="2300828"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rot="10800000">
            <a:off x="5204480" y="4942951"/>
            <a:ext cx="1192772" cy="972295"/>
            <a:chOff x="3456897" y="3211271"/>
            <a:chExt cx="1232193" cy="1004428"/>
          </a:xfrm>
        </p:grpSpPr>
        <p:sp>
          <p:nvSpPr>
            <p:cNvPr id="21" name="Freeform 70"/>
            <p:cNvSpPr>
              <a:spLocks noChangeAspect="1"/>
            </p:cNvSpPr>
            <p:nvPr/>
          </p:nvSpPr>
          <p:spPr bwMode="auto">
            <a:xfrm>
              <a:off x="3456897" y="3211271"/>
              <a:ext cx="1232193" cy="1004428"/>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bg2"/>
            </a:solidFill>
            <a:ln>
              <a:noFill/>
            </a:ln>
          </p:spPr>
          <p:txBody>
            <a:bodyPr vert="horz" wrap="square" lIns="91435" tIns="45718" rIns="91435" bIns="45718" numCol="1" anchor="t" anchorCtr="0" compatLnSpc="1">
              <a:prstTxWarp prst="textNoShape">
                <a:avLst/>
              </a:prstTxWarp>
            </a:bodyPr>
            <a:lstStyle/>
            <a:p>
              <a:endParaRPr lang="zh-CN" altLang="en-US" sz="1707"/>
            </a:p>
          </p:txBody>
        </p:sp>
        <p:sp>
          <p:nvSpPr>
            <p:cNvPr id="22" name="椭圆 21"/>
            <p:cNvSpPr/>
            <p:nvPr/>
          </p:nvSpPr>
          <p:spPr>
            <a:xfrm>
              <a:off x="3561365" y="3313435"/>
              <a:ext cx="800100" cy="800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3" name="直接连接符 22"/>
          <p:cNvCxnSpPr/>
          <p:nvPr/>
        </p:nvCxnSpPr>
        <p:spPr>
          <a:xfrm>
            <a:off x="2298909" y="5429099"/>
            <a:ext cx="292008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131738" y="2186594"/>
            <a:ext cx="759488" cy="323743"/>
          </a:xfrm>
          <a:prstGeom prst="rect">
            <a:avLst/>
          </a:prstGeom>
          <a:noFill/>
        </p:spPr>
        <p:txBody>
          <a:bodyPr wrap="square" rtlCol="0">
            <a:spAutoFit/>
          </a:bodyPr>
          <a:lstStyle/>
          <a:p>
            <a:pPr algn="ctr">
              <a:lnSpc>
                <a:spcPct val="150000"/>
              </a:lnSpc>
            </a:pPr>
            <a:r>
              <a:rPr lang="zh-CN" altLang="en-US" sz="1138" dirty="0">
                <a:solidFill>
                  <a:schemeClr val="bg1"/>
                </a:solidFill>
                <a:latin typeface="Arial" panose="020B0604020202020204" pitchFamily="34" charset="0"/>
                <a:ea typeface="微软雅黑" panose="020B0503020204020204" pitchFamily="34" charset="-122"/>
                <a:sym typeface="Arial" panose="020B0604020202020204" pitchFamily="34" charset="0"/>
              </a:rPr>
              <a:t>分类</a:t>
            </a:r>
          </a:p>
        </p:txBody>
      </p:sp>
      <p:sp>
        <p:nvSpPr>
          <p:cNvPr id="26" name="文本框 25"/>
          <p:cNvSpPr txBox="1"/>
          <p:nvPr/>
        </p:nvSpPr>
        <p:spPr>
          <a:xfrm>
            <a:off x="6588857" y="3650713"/>
            <a:ext cx="907392" cy="586443"/>
          </a:xfrm>
          <a:prstGeom prst="rect">
            <a:avLst/>
          </a:prstGeom>
          <a:noFill/>
        </p:spPr>
        <p:txBody>
          <a:bodyPr wrap="square" rtlCol="0">
            <a:spAutoFit/>
          </a:bodyPr>
          <a:lstStyle/>
          <a:p>
            <a:pPr algn="ctr">
              <a:lnSpc>
                <a:spcPct val="150000"/>
              </a:lnSpc>
            </a:pPr>
            <a:r>
              <a:rPr lang="zh-CN" altLang="en-US" sz="1138" dirty="0">
                <a:solidFill>
                  <a:schemeClr val="bg1"/>
                </a:solidFill>
                <a:latin typeface="Arial" panose="020B0604020202020204" pitchFamily="34" charset="0"/>
                <a:ea typeface="微软雅黑" panose="020B0503020204020204" pitchFamily="34" charset="-122"/>
                <a:sym typeface="Arial" panose="020B0604020202020204" pitchFamily="34" charset="0"/>
              </a:rPr>
              <a:t>角色、作品、</a:t>
            </a:r>
            <a:r>
              <a:rPr lang="en-US" altLang="zh-CN" sz="1138" dirty="0" err="1">
                <a:solidFill>
                  <a:schemeClr val="bg1"/>
                </a:solidFill>
                <a:latin typeface="Arial" panose="020B0604020202020204" pitchFamily="34" charset="0"/>
                <a:ea typeface="微软雅黑" panose="020B0503020204020204" pitchFamily="34" charset="-122"/>
                <a:sym typeface="Arial" panose="020B0604020202020204" pitchFamily="34" charset="0"/>
              </a:rPr>
              <a:t>cp</a:t>
            </a:r>
            <a:r>
              <a:rPr lang="zh-CN" altLang="en-US" sz="1138" dirty="0">
                <a:solidFill>
                  <a:schemeClr val="bg1"/>
                </a:solidFill>
                <a:latin typeface="Arial" panose="020B0604020202020204" pitchFamily="34" charset="0"/>
                <a:ea typeface="微软雅黑" panose="020B0503020204020204" pitchFamily="34" charset="-122"/>
                <a:sym typeface="Arial" panose="020B0604020202020204" pitchFamily="34" charset="0"/>
              </a:rPr>
              <a:t>排行</a:t>
            </a:r>
          </a:p>
        </p:txBody>
      </p:sp>
      <p:sp>
        <p:nvSpPr>
          <p:cNvPr id="27" name="文本框 26"/>
          <p:cNvSpPr txBox="1"/>
          <p:nvPr/>
        </p:nvSpPr>
        <p:spPr>
          <a:xfrm>
            <a:off x="5512226" y="5253868"/>
            <a:ext cx="783899" cy="323743"/>
          </a:xfrm>
          <a:prstGeom prst="rect">
            <a:avLst/>
          </a:prstGeom>
          <a:noFill/>
        </p:spPr>
        <p:txBody>
          <a:bodyPr wrap="square" rtlCol="0">
            <a:spAutoFit/>
          </a:bodyPr>
          <a:lstStyle/>
          <a:p>
            <a:pPr algn="ctr">
              <a:lnSpc>
                <a:spcPct val="150000"/>
              </a:lnSpc>
            </a:pPr>
            <a:r>
              <a:rPr lang="zh-CN" altLang="en-US" sz="1138" dirty="0">
                <a:solidFill>
                  <a:schemeClr val="bg1"/>
                </a:solidFill>
                <a:latin typeface="Arial" panose="020B0604020202020204" pitchFamily="34" charset="0"/>
                <a:ea typeface="微软雅黑" panose="020B0503020204020204" pitchFamily="34" charset="-122"/>
                <a:sym typeface="Arial" panose="020B0604020202020204" pitchFamily="34" charset="0"/>
              </a:rPr>
              <a:t>基于标签</a:t>
            </a:r>
          </a:p>
        </p:txBody>
      </p:sp>
      <p:sp>
        <p:nvSpPr>
          <p:cNvPr id="30" name="矩形 29"/>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1" name="文本框 30"/>
          <p:cNvSpPr txBox="1"/>
          <p:nvPr/>
        </p:nvSpPr>
        <p:spPr>
          <a:xfrm>
            <a:off x="294813" y="154003"/>
            <a:ext cx="3576107"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LOFTER</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的热度排行榜</a:t>
            </a:r>
          </a:p>
        </p:txBody>
      </p:sp>
      <p:grpSp>
        <p:nvGrpSpPr>
          <p:cNvPr id="87" name="组合 86"/>
          <p:cNvGrpSpPr/>
          <p:nvPr/>
        </p:nvGrpSpPr>
        <p:grpSpPr>
          <a:xfrm>
            <a:off x="0" y="7507131"/>
            <a:ext cx="12192000" cy="1320800"/>
            <a:chOff x="0" y="7507131"/>
            <a:chExt cx="12192000" cy="1320800"/>
          </a:xfrm>
        </p:grpSpPr>
        <p:sp>
          <p:nvSpPr>
            <p:cNvPr id="94" name="矩形 93"/>
            <p:cNvSpPr/>
            <p:nvPr userDrawn="1">
              <p:custDataLst>
                <p:tags r:id="rId2"/>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5" name="矩形 94"/>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96" name="矩形 95"/>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98" name="矩形 97"/>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88" name="组合 87"/>
          <p:cNvGrpSpPr/>
          <p:nvPr/>
        </p:nvGrpSpPr>
        <p:grpSpPr>
          <a:xfrm>
            <a:off x="0" y="-1664915"/>
            <a:ext cx="12192000" cy="1320800"/>
            <a:chOff x="0" y="7507131"/>
            <a:chExt cx="12192000" cy="1320800"/>
          </a:xfrm>
        </p:grpSpPr>
        <p:sp>
          <p:nvSpPr>
            <p:cNvPr id="89" name="矩形 88"/>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0" name="矩形 89"/>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91" name="矩形 90"/>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93" name="矩形 92"/>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pic>
        <p:nvPicPr>
          <p:cNvPr id="4" name="图片 3">
            <a:extLst>
              <a:ext uri="{FF2B5EF4-FFF2-40B4-BE49-F238E27FC236}">
                <a16:creationId xmlns:a16="http://schemas.microsoft.com/office/drawing/2014/main" id="{05CF12A4-970C-ED45-957A-B45480365E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166" y="725024"/>
            <a:ext cx="3063498" cy="5908954"/>
          </a:xfrm>
          <a:prstGeom prst="rect">
            <a:avLst/>
          </a:prstGeom>
        </p:spPr>
      </p:pic>
      <p:sp>
        <p:nvSpPr>
          <p:cNvPr id="83" name="六边形 82" descr="e7d195523061f1c021b92b3d25e54ab5e788c0576048880950C3AFFA1066A7153250F1349197BA8C5246BA9D557EC0274B8DA272D2431748978789E76D2CD7D1F11E7447C1D163F5D9CA1CD35DC7B6F0026C6BB43698AE8A1A50A3B34DA472CDA8898A116D2621F720577CEB1EC5AE786B3A577EC3E762EF9351D5FE95BB5FD00056FCA016A5904C">
            <a:extLst>
              <a:ext uri="{FF2B5EF4-FFF2-40B4-BE49-F238E27FC236}">
                <a16:creationId xmlns:a16="http://schemas.microsoft.com/office/drawing/2014/main" id="{F60C17A8-D602-E847-B8AE-7686C255CCC0}"/>
              </a:ext>
            </a:extLst>
          </p:cNvPr>
          <p:cNvSpPr/>
          <p:nvPr/>
        </p:nvSpPr>
        <p:spPr>
          <a:xfrm>
            <a:off x="8365252" y="2770969"/>
            <a:ext cx="3059450" cy="245810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gency FB" panose="020B0503020202020204" pitchFamily="34" charset="0"/>
              </a:rPr>
              <a:t>Question</a:t>
            </a:r>
            <a:r>
              <a:rPr lang="zh-CN" altLang="en-US" sz="2800" dirty="0">
                <a:latin typeface="Agency FB" panose="020B0503020202020204" pitchFamily="34" charset="0"/>
              </a:rPr>
              <a:t>：</a:t>
            </a:r>
            <a:endParaRPr lang="en-US" altLang="zh-CN" sz="2800" dirty="0">
              <a:latin typeface="Agency FB" panose="020B0503020202020204" pitchFamily="34" charset="0"/>
            </a:endParaRPr>
          </a:p>
          <a:p>
            <a:pPr algn="ctr"/>
            <a:r>
              <a:rPr lang="zh-CN" altLang="en-US" sz="1600" dirty="0"/>
              <a:t>热度榜受</a:t>
            </a:r>
            <a:r>
              <a:rPr lang="zh-CN" altLang="zh-CN" sz="1600" dirty="0"/>
              <a:t>作者打</a:t>
            </a:r>
            <a:r>
              <a:rPr lang="en-US" altLang="zh-CN" sz="1600" dirty="0"/>
              <a:t>tag</a:t>
            </a:r>
            <a:r>
              <a:rPr lang="zh-CN" altLang="zh-CN" sz="1600" dirty="0"/>
              <a:t>的</a:t>
            </a:r>
            <a:r>
              <a:rPr lang="zh-CN" altLang="en-US" sz="1600" dirty="0"/>
              <a:t>行为</a:t>
            </a:r>
            <a:r>
              <a:rPr lang="zh-CN" altLang="zh-CN" sz="1600" dirty="0"/>
              <a:t>习惯</a:t>
            </a:r>
            <a:r>
              <a:rPr lang="zh-CN" altLang="en-US" sz="1600" dirty="0"/>
              <a:t>影响。</a:t>
            </a:r>
            <a:endParaRPr lang="en-US" altLang="zh-CN" sz="1600" dirty="0">
              <a:latin typeface="Agency FB" panose="020B0503020202020204" pitchFamily="34" charset="0"/>
            </a:endParaRPr>
          </a:p>
          <a:p>
            <a:pPr algn="ctr"/>
            <a:r>
              <a:rPr lang="en-US" altLang="zh-CN" sz="1600" dirty="0" err="1">
                <a:latin typeface="Agency FB" panose="020B0503020202020204" pitchFamily="34" charset="0"/>
              </a:rPr>
              <a:t>e.g</a:t>
            </a:r>
            <a:r>
              <a:rPr lang="en-US" altLang="zh-CN" sz="1600" dirty="0">
                <a:latin typeface="Agency FB" panose="020B0503020202020204" pitchFamily="34" charset="0"/>
              </a:rPr>
              <a:t>:</a:t>
            </a:r>
            <a:r>
              <a:rPr lang="zh-CN" altLang="en-US" sz="1600" dirty="0">
                <a:latin typeface="Agency FB" panose="020B0503020202020204" pitchFamily="34" charset="0"/>
              </a:rPr>
              <a:t>漫威</a:t>
            </a:r>
          </a:p>
        </p:txBody>
      </p:sp>
    </p:spTree>
    <p:extLst>
      <p:ext uri="{BB962C8B-B14F-4D97-AF65-F5344CB8AC3E}">
        <p14:creationId xmlns:p14="http://schemas.microsoft.com/office/powerpoint/2010/main" val="251875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53" presetClass="entr" presetSubtype="16"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par>
                                <p:cTn id="39" presetID="2" presetClass="entr" presetSubtype="8"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0-#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53" presetClass="entr" presetSubtype="16"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875001" y="1143125"/>
            <a:ext cx="4141559" cy="41399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4" name="椭圆 43"/>
          <p:cNvSpPr/>
          <p:nvPr/>
        </p:nvSpPr>
        <p:spPr>
          <a:xfrm>
            <a:off x="5043545" y="1749518"/>
            <a:ext cx="417490" cy="4174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9" name="椭圆 38"/>
          <p:cNvSpPr/>
          <p:nvPr/>
        </p:nvSpPr>
        <p:spPr>
          <a:xfrm>
            <a:off x="4548273" y="1454259"/>
            <a:ext cx="328594" cy="3301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5" name="椭圆 44"/>
          <p:cNvSpPr/>
          <p:nvPr/>
        </p:nvSpPr>
        <p:spPr>
          <a:xfrm flipH="1">
            <a:off x="298768" y="1919371"/>
            <a:ext cx="554008" cy="55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0" name="椭圆 29"/>
          <p:cNvSpPr/>
          <p:nvPr/>
        </p:nvSpPr>
        <p:spPr>
          <a:xfrm>
            <a:off x="5256260" y="2995638"/>
            <a:ext cx="206363" cy="2047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6" name="椭圆 25"/>
          <p:cNvSpPr/>
          <p:nvPr/>
        </p:nvSpPr>
        <p:spPr>
          <a:xfrm rot="11047877">
            <a:off x="1938567" y="5992672"/>
            <a:ext cx="165091" cy="1650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8" name="椭圆 27"/>
          <p:cNvSpPr/>
          <p:nvPr/>
        </p:nvSpPr>
        <p:spPr>
          <a:xfrm>
            <a:off x="1329000" y="5078323"/>
            <a:ext cx="603217" cy="6032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29" name="椭圆 28"/>
          <p:cNvSpPr/>
          <p:nvPr/>
        </p:nvSpPr>
        <p:spPr>
          <a:xfrm flipV="1">
            <a:off x="2564007" y="5973624"/>
            <a:ext cx="679413" cy="679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3" name="椭圆 32"/>
          <p:cNvSpPr/>
          <p:nvPr/>
        </p:nvSpPr>
        <p:spPr>
          <a:xfrm>
            <a:off x="576566" y="5152931"/>
            <a:ext cx="287321" cy="287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5" name="椭圆 34"/>
          <p:cNvSpPr/>
          <p:nvPr/>
        </p:nvSpPr>
        <p:spPr>
          <a:xfrm flipH="1">
            <a:off x="2752909" y="5370407"/>
            <a:ext cx="301609" cy="3016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36" name="椭圆 35"/>
          <p:cNvSpPr/>
          <p:nvPr/>
        </p:nvSpPr>
        <p:spPr>
          <a:xfrm flipH="1">
            <a:off x="4416518" y="5197378"/>
            <a:ext cx="231762" cy="2333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42" name="椭圆 41"/>
          <p:cNvSpPr/>
          <p:nvPr/>
        </p:nvSpPr>
        <p:spPr>
          <a:xfrm>
            <a:off x="3610112" y="5579946"/>
            <a:ext cx="250811" cy="2523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grpSp>
        <p:nvGrpSpPr>
          <p:cNvPr id="55" name="组合 54"/>
          <p:cNvGrpSpPr/>
          <p:nvPr/>
        </p:nvGrpSpPr>
        <p:grpSpPr>
          <a:xfrm>
            <a:off x="4416518" y="3368969"/>
            <a:ext cx="1797823" cy="1674842"/>
            <a:chOff x="4416428" y="3368966"/>
            <a:chExt cx="1797922" cy="1674934"/>
          </a:xfrm>
          <a:solidFill>
            <a:schemeClr val="accent4"/>
          </a:solidFill>
        </p:grpSpPr>
        <p:sp>
          <p:nvSpPr>
            <p:cNvPr id="32" name="椭圆 31"/>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53" name="文本框 52"/>
            <p:cNvSpPr txBox="1"/>
            <p:nvPr/>
          </p:nvSpPr>
          <p:spPr>
            <a:xfrm>
              <a:off x="4416428" y="3962860"/>
              <a:ext cx="1746087" cy="439568"/>
            </a:xfrm>
            <a:prstGeom prst="rect">
              <a:avLst/>
            </a:prstGeom>
            <a:grpFill/>
          </p:spPr>
          <p:txBody>
            <a:bodyPr wrap="none">
              <a:spAutoFit/>
            </a:bodyPr>
            <a:lstStyle/>
            <a:p>
              <a:pPr>
                <a:lnSpc>
                  <a:spcPct val="150000"/>
                </a:lnSpc>
              </a:pPr>
              <a:r>
                <a:rPr lang="zh-CN" alt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rPr>
                <a:t>    引入智能算法</a:t>
              </a:r>
              <a:endParaRPr lang="en-US" altLang="zh-CN"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9" name="椭圆 58"/>
          <p:cNvSpPr/>
          <p:nvPr/>
        </p:nvSpPr>
        <p:spPr>
          <a:xfrm>
            <a:off x="-40937" y="3700448"/>
            <a:ext cx="942923" cy="947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07"/>
          </a:p>
        </p:txBody>
      </p:sp>
      <p:sp>
        <p:nvSpPr>
          <p:cNvPr id="65" name="文本框 64"/>
          <p:cNvSpPr txBox="1"/>
          <p:nvPr/>
        </p:nvSpPr>
        <p:spPr bwMode="auto">
          <a:xfrm>
            <a:off x="6549061" y="2195634"/>
            <a:ext cx="5329652" cy="3385542"/>
          </a:xfrm>
          <a:prstGeom prst="rect">
            <a:avLst/>
          </a:prstGeom>
          <a:noFill/>
        </p:spPr>
        <p:txBody>
          <a:bodyPr wrap="square">
            <a:spAutoFit/>
          </a:bodyPr>
          <a:lstStyle/>
          <a:p>
            <a:pPr fontAlgn="base"/>
            <a:r>
              <a:rPr lang="zh-CN" altLang="zh-CN" dirty="0"/>
              <a:t>我们以当下热门手游王者荣耀作为主题标签</a:t>
            </a:r>
            <a:endParaRPr lang="en-US" altLang="zh-CN" dirty="0"/>
          </a:p>
          <a:p>
            <a:pPr fontAlgn="base"/>
            <a:endParaRPr lang="en-US" altLang="zh-CN" dirty="0"/>
          </a:p>
          <a:p>
            <a:pPr fontAlgn="base"/>
            <a:r>
              <a:rPr lang="zh-CN" altLang="zh-CN" dirty="0"/>
              <a:t>采用</a:t>
            </a:r>
            <a:r>
              <a:rPr lang="en-US" altLang="zh-CN" b="1" dirty="0">
                <a:solidFill>
                  <a:schemeClr val="tx1">
                    <a:lumMod val="75000"/>
                  </a:schemeClr>
                </a:solidFill>
              </a:rPr>
              <a:t>python</a:t>
            </a:r>
            <a:r>
              <a:rPr lang="zh-CN" altLang="zh-CN" b="1" dirty="0">
                <a:solidFill>
                  <a:schemeClr val="tx1">
                    <a:lumMod val="75000"/>
                  </a:schemeClr>
                </a:solidFill>
              </a:rPr>
              <a:t>爬虫</a:t>
            </a:r>
            <a:r>
              <a:rPr lang="zh-CN" altLang="zh-CN" dirty="0"/>
              <a:t>提取了王者荣耀</a:t>
            </a:r>
            <a:r>
              <a:rPr lang="en-US" altLang="zh-CN" dirty="0"/>
              <a:t>tag</a:t>
            </a:r>
            <a:r>
              <a:rPr lang="zh-CN" altLang="zh-CN" dirty="0"/>
              <a:t>下的两类数据集（共计</a:t>
            </a:r>
            <a:r>
              <a:rPr lang="en-US" altLang="zh-CN" dirty="0"/>
              <a:t>6000</a:t>
            </a:r>
            <a:r>
              <a:rPr lang="zh-CN" altLang="zh-CN" dirty="0"/>
              <a:t>余个</a:t>
            </a:r>
            <a:r>
              <a:rPr lang="en-US" altLang="zh-CN" dirty="0" err="1"/>
              <a:t>lof</a:t>
            </a:r>
            <a:r>
              <a:rPr lang="zh-CN" altLang="zh-CN" dirty="0"/>
              <a:t>），经过数据集去重、</a:t>
            </a:r>
            <a:r>
              <a:rPr lang="en-US" altLang="zh-CN" dirty="0" err="1"/>
              <a:t>json</a:t>
            </a:r>
            <a:r>
              <a:rPr lang="zh-CN" altLang="zh-CN" dirty="0"/>
              <a:t>化等处理后，利用</a:t>
            </a:r>
            <a:r>
              <a:rPr lang="zh-CN" altLang="zh-CN" b="1" dirty="0">
                <a:solidFill>
                  <a:schemeClr val="tx1">
                    <a:lumMod val="75000"/>
                  </a:schemeClr>
                </a:solidFill>
              </a:rPr>
              <a:t>关键词提取技术</a:t>
            </a:r>
            <a:r>
              <a:rPr lang="zh-CN" altLang="zh-CN" dirty="0"/>
              <a:t>为数据集中的作品提取出角色名关键词，结合词典为每个作品</a:t>
            </a:r>
            <a:r>
              <a:rPr lang="zh-CN" altLang="zh-CN" b="1" dirty="0">
                <a:solidFill>
                  <a:schemeClr val="tx1">
                    <a:lumMod val="75000"/>
                  </a:schemeClr>
                </a:solidFill>
              </a:rPr>
              <a:t>添加合适的角色标签</a:t>
            </a:r>
            <a:r>
              <a:rPr lang="zh-CN" altLang="zh-CN" dirty="0"/>
              <a:t>，依据角色标签的数量、热度对王者荣耀中的各角色</a:t>
            </a:r>
            <a:r>
              <a:rPr lang="zh-CN" altLang="zh-CN" b="1" dirty="0">
                <a:solidFill>
                  <a:schemeClr val="tx1">
                    <a:lumMod val="75000"/>
                  </a:schemeClr>
                </a:solidFill>
              </a:rPr>
              <a:t>进行热度统计</a:t>
            </a:r>
            <a:r>
              <a:rPr lang="zh-CN" altLang="zh-CN" dirty="0"/>
              <a:t>，给出手游王者荣耀的角色热度排行榜，并参考官方活动对我们的统计结果加以验证，最终实现了一套完整的乐乎平台热度统计系统。</a:t>
            </a:r>
          </a:p>
          <a:p>
            <a:pPr fontAlgn="base"/>
            <a:endParaRPr lang="zh-CN" altLang="zh-CN" sz="1600" dirty="0"/>
          </a:p>
        </p:txBody>
      </p:sp>
      <p:sp>
        <p:nvSpPr>
          <p:cNvPr id="34" name="矩形 33"/>
          <p:cNvSpPr/>
          <p:nvPr/>
        </p:nvSpPr>
        <p:spPr>
          <a:xfrm>
            <a:off x="335" y="321298"/>
            <a:ext cx="142867" cy="18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8">
              <a:cs typeface="+mn-ea"/>
              <a:sym typeface="+mn-lt"/>
            </a:endParaRPr>
          </a:p>
        </p:txBody>
      </p:sp>
      <p:sp>
        <p:nvSpPr>
          <p:cNvPr id="37" name="文本框 36"/>
          <p:cNvSpPr txBox="1"/>
          <p:nvPr/>
        </p:nvSpPr>
        <p:spPr>
          <a:xfrm>
            <a:off x="294813" y="154003"/>
            <a:ext cx="4317207" cy="500906"/>
          </a:xfrm>
          <a:prstGeom prst="rect">
            <a:avLst/>
          </a:prstGeom>
        </p:spPr>
        <p:txBody>
          <a:bodyPr wrap="none">
            <a:spAutoFit/>
          </a:bodyPr>
          <a:lstStyle>
            <a:defPPr>
              <a:defRPr lang="zh-CN"/>
            </a:defPPr>
            <a:lvl1pPr>
              <a:defRPr sz="2800">
                <a:solidFill>
                  <a:schemeClr val="tx1">
                    <a:lumMod val="65000"/>
                    <a:lumOff val="35000"/>
                  </a:schemeClr>
                </a:solidFill>
                <a:latin typeface="站酷高端黑" panose="02010600030101010101" pitchFamily="2" charset="-122"/>
                <a:ea typeface="站酷高端黑" panose="02010600030101010101" pitchFamily="2" charset="-122"/>
              </a:defRPr>
            </a:lvl1pPr>
          </a:lstStyle>
          <a:p>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研究思路</a:t>
            </a:r>
            <a:r>
              <a:rPr lang="en-US" altLang="zh-CN" sz="2655"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655" dirty="0">
                <a:solidFill>
                  <a:schemeClr val="accent1"/>
                </a:solidFill>
                <a:latin typeface="微软雅黑" panose="020B0503020204020204" pitchFamily="34" charset="-122"/>
                <a:ea typeface="微软雅黑" panose="020B0503020204020204" pitchFamily="34" charset="-122"/>
                <a:cs typeface="+mn-ea"/>
                <a:sym typeface="+mn-lt"/>
              </a:rPr>
              <a:t>如何解决问题</a:t>
            </a:r>
          </a:p>
        </p:txBody>
      </p:sp>
      <p:pic>
        <p:nvPicPr>
          <p:cNvPr id="4" name="图片 3">
            <a:extLst>
              <a:ext uri="{FF2B5EF4-FFF2-40B4-BE49-F238E27FC236}">
                <a16:creationId xmlns:a16="http://schemas.microsoft.com/office/drawing/2014/main" id="{BAEF080B-1AAF-DF49-A17C-706E611D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058" y="1630462"/>
            <a:ext cx="3251200" cy="3251200"/>
          </a:xfrm>
          <a:prstGeom prst="rect">
            <a:avLst/>
          </a:prstGeom>
        </p:spPr>
      </p:pic>
    </p:spTree>
    <p:extLst>
      <p:ext uri="{BB962C8B-B14F-4D97-AF65-F5344CB8AC3E}">
        <p14:creationId xmlns:p14="http://schemas.microsoft.com/office/powerpoint/2010/main" val="2330866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ppt_w</p:attrName>
                                        </p:attrNameLst>
                                      </p:cBhvr>
                                      <p:tavLst>
                                        <p:tav tm="0">
                                          <p:val>
                                            <p:fltVal val="0"/>
                                          </p:val>
                                        </p:tav>
                                        <p:tav tm="100000">
                                          <p:val>
                                            <p:strVal val="#ppt_w"/>
                                          </p:val>
                                        </p:tav>
                                      </p:tavLst>
                                    </p:anim>
                                    <p:anim calcmode="lin" valueType="num">
                                      <p:cBhvr>
                                        <p:cTn id="12" dur="500" fill="hold"/>
                                        <p:tgtEl>
                                          <p:spTgt spid="5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30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30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30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3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3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60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60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60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6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600"/>
                                  </p:stCondLst>
                                  <p:childTnLst>
                                    <p:set>
                                      <p:cBhvr>
                                        <p:cTn id="50" dur="1" fill="hold">
                                          <p:stCondLst>
                                            <p:cond delay="0"/>
                                          </p:stCondLst>
                                        </p:cTn>
                                        <p:tgtEl>
                                          <p:spTgt spid="42"/>
                                        </p:tgtEl>
                                        <p:attrNameLst>
                                          <p:attrName>style.visibility</p:attrName>
                                        </p:attrNameLst>
                                      </p:cBhvr>
                                      <p:to>
                                        <p:strVal val="visible"/>
                                      </p:to>
                                    </p:set>
                                    <p:anim calcmode="lin" valueType="num">
                                      <p:cBhvr>
                                        <p:cTn id="51" dur="500" fill="hold"/>
                                        <p:tgtEl>
                                          <p:spTgt spid="42"/>
                                        </p:tgtEl>
                                        <p:attrNameLst>
                                          <p:attrName>ppt_w</p:attrName>
                                        </p:attrNameLst>
                                      </p:cBhvr>
                                      <p:tavLst>
                                        <p:tav tm="0">
                                          <p:val>
                                            <p:fltVal val="0"/>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30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30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fltVal val="0"/>
                                          </p:val>
                                        </p:tav>
                                        <p:tav tm="100000">
                                          <p:val>
                                            <p:strVal val="#ppt_w"/>
                                          </p:val>
                                        </p:tav>
                                      </p:tavLst>
                                    </p:anim>
                                    <p:anim calcmode="lin" valueType="num">
                                      <p:cBhvr>
                                        <p:cTn id="60" dur="500" fill="hold"/>
                                        <p:tgtEl>
                                          <p:spTgt spid="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P spid="39" grpId="0" animBg="1"/>
      <p:bldP spid="45" grpId="0" animBg="1"/>
      <p:bldP spid="30" grpId="0" animBg="1"/>
      <p:bldP spid="26" grpId="0" animBg="1"/>
      <p:bldP spid="28" grpId="0" animBg="1"/>
      <p:bldP spid="29" grpId="0" animBg="1"/>
      <p:bldP spid="33" grpId="0" animBg="1"/>
      <p:bldP spid="35" grpId="0" animBg="1"/>
      <p:bldP spid="36" grpId="0" animBg="1"/>
      <p:bldP spid="42" grpId="0" animBg="1"/>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txBox="1"/>
          <p:nvPr/>
        </p:nvSpPr>
        <p:spPr>
          <a:xfrm>
            <a:off x="5080342" y="3881443"/>
            <a:ext cx="2031325" cy="646331"/>
          </a:xfrm>
          <a:prstGeom prst="rect">
            <a:avLst/>
          </a:prstGeom>
          <a:noFill/>
        </p:spPr>
        <p:txBody>
          <a:bodyPr wrap="none" rtlCol="0">
            <a:spAutoFit/>
          </a:bodyPr>
          <a:lstStyle/>
          <a:p>
            <a:pPr algn="ctr"/>
            <a:r>
              <a:rPr lang="zh-CN" altLang="en-US" sz="3600" dirty="0">
                <a:solidFill>
                  <a:schemeClr val="tx1">
                    <a:lumMod val="50000"/>
                  </a:schemeClr>
                </a:solidFill>
              </a:rPr>
              <a:t>编程实现</a:t>
            </a:r>
            <a:endParaRPr lang="en-US" altLang="zh-CN" sz="3600" dirty="0">
              <a:solidFill>
                <a:schemeClr val="tx1">
                  <a:lumMod val="50000"/>
                </a:schemeClr>
              </a:solidFill>
            </a:endParaRPr>
          </a:p>
        </p:txBody>
      </p:sp>
      <p:sp>
        <p:nvSpPr>
          <p:cNvPr id="7" name="六边形 6" descr="e7d195523061f1c021b92b3d25e54ab5e788c0576048880950C3AFFA1066A7153250F1349197BA8C5246BA9D557EC0274B8DA272D2431748978789E76D2CD7D1F11E7447C1D163F5D9CA1CD35DC7B6F0026C6BB43698AE8A1A50A3B34DA472CDA8898A116D2621F720577CEB1EC5AE786B3A577EC3E762EF9351D5FE95BB5FD00056FCA016A5904C"/>
          <p:cNvSpPr/>
          <p:nvPr/>
        </p:nvSpPr>
        <p:spPr>
          <a:xfrm>
            <a:off x="5101359" y="1942704"/>
            <a:ext cx="1989280" cy="171489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Agency FB" panose="020B0503020202020204" pitchFamily="34" charset="0"/>
              </a:rPr>
              <a:t>02</a:t>
            </a:r>
            <a:endParaRPr lang="zh-CN" altLang="en-US" sz="7200" dirty="0">
              <a:latin typeface="Agency FB" panose="020B0503020202020204" pitchFamily="34" charset="0"/>
            </a:endParaRPr>
          </a:p>
        </p:txBody>
      </p:sp>
      <p:sp>
        <p:nvSpPr>
          <p:cNvPr id="2" name="e7d195523061f1c0" descr="e7d195523061f1c021b92b3d25e54ab5e788c0576048880950C3AFFA1066A7153250F1349197BA8C5246BA9D557EC0274B8DA272D2431748978789E76D2CD7D1F11E7447C1D163F5D9CA1CD35DC7B6F0026C6BB43698AE8A1A50A3B34DA472CDA8898A116D2621F720577CEB1EC5AE786B3A577EC3E762EF9351D5FE95BB5FD00056FCA016A5904C"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e7d195523061f1c021b92b3d25e54ab5e788c0576048880950C3AFFA1066A7153250F1349197BA8C5246BA9D557EC0274B8DA272D2431748978789E76D2CD7D1F11E7447C1D163F5D9CA1CD35DC7B6F0026C6BB43698AE8A1A50A3B34DA472CDA8898A116D2621F720577CEB1EC5AE786B3A577EC3E762EF9351D5FE95BB5FD00056FCA016A5904C</a:t>
            </a:r>
            <a:endParaRPr lang="zh-CN" altLang="en-US" sz="100"/>
          </a:p>
        </p:txBody>
      </p:sp>
      <p:grpSp>
        <p:nvGrpSpPr>
          <p:cNvPr id="5" name="组合 4"/>
          <p:cNvGrpSpPr/>
          <p:nvPr/>
        </p:nvGrpSpPr>
        <p:grpSpPr>
          <a:xfrm>
            <a:off x="0" y="-1664915"/>
            <a:ext cx="12192000" cy="1320800"/>
            <a:chOff x="0" y="7507131"/>
            <a:chExt cx="12192000" cy="1320800"/>
          </a:xfrm>
        </p:grpSpPr>
        <p:sp>
          <p:nvSpPr>
            <p:cNvPr id="8" name="矩形 7"/>
            <p:cNvSpPr/>
            <p:nvPr userDrawn="1">
              <p:custDataLst>
                <p:tags r:id="rId1"/>
              </p:custDataLst>
            </p:nvPr>
          </p:nvSpPr>
          <p:spPr>
            <a:xfrm>
              <a:off x="0" y="7507131"/>
              <a:ext cx="12192000" cy="1320800"/>
            </a:xfrm>
            <a:prstGeom prst="rect">
              <a:avLst/>
            </a:prstGeom>
            <a:solidFill>
              <a:srgbClr val="2F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F37D"/>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541421" y="7679249"/>
              <a:ext cx="6096000" cy="923330"/>
            </a:xfrm>
            <a:prstGeom prst="rect">
              <a:avLst/>
            </a:prstGeom>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禁止任何二次分享、售卖</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本人法律专业，请勿以身试法</a:t>
              </a:r>
            </a:p>
          </p:txBody>
        </p:sp>
        <p:sp>
          <p:nvSpPr>
            <p:cNvPr id="10" name="矩形 9"/>
            <p:cNvSpPr/>
            <p:nvPr userDrawn="1"/>
          </p:nvSpPr>
          <p:spPr>
            <a:xfrm>
              <a:off x="228600"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454567" y="7679249"/>
              <a:ext cx="6096000" cy="923330"/>
            </a:xfrm>
            <a:prstGeom prst="rect">
              <a:avLst/>
            </a:prstGeom>
          </p:spPr>
          <p:txBody>
            <a:bodyPr>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读书派</a:t>
              </a:r>
              <a:r>
                <a:rPr lang="en-US" altLang="zh-CN" dirty="0">
                  <a:solidFill>
                    <a:schemeClr val="bg1"/>
                  </a:solidFill>
                  <a:latin typeface="微软雅黑" panose="020B0503020204020204" pitchFamily="34" charset="-122"/>
                  <a:ea typeface="微软雅黑" panose="020B0503020204020204" pitchFamily="34" charset="-122"/>
                </a:rPr>
                <a:t>booklist</a:t>
              </a:r>
              <a:r>
                <a:rPr lang="zh-CN" altLang="en-US" dirty="0">
                  <a:solidFill>
                    <a:schemeClr val="bg1"/>
                  </a:solidFill>
                  <a:latin typeface="微软雅黑" panose="020B0503020204020204" pitchFamily="34" charset="-122"/>
                  <a:ea typeface="微软雅黑" panose="020B0503020204020204" pitchFamily="34" charset="-122"/>
                </a:rPr>
                <a:t>免费出品</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这部分内容不影响</a:t>
              </a:r>
              <a:r>
                <a:rPr lang="en-US" altLang="zh-CN" dirty="0">
                  <a:solidFill>
                    <a:schemeClr val="bg1"/>
                  </a:solidFill>
                  <a:latin typeface="微软雅黑" panose="020B0503020204020204" pitchFamily="34" charset="-122"/>
                  <a:ea typeface="微软雅黑" panose="020B0503020204020204" pitchFamily="34" charset="-122"/>
                </a:rPr>
                <a:t>PPT</a:t>
              </a:r>
              <a:r>
                <a:rPr lang="zh-CN" altLang="en-US" dirty="0">
                  <a:solidFill>
                    <a:schemeClr val="bg1"/>
                  </a:solidFill>
                  <a:latin typeface="微软雅黑" panose="020B0503020204020204" pitchFamily="34" charset="-122"/>
                  <a:ea typeface="微软雅黑" panose="020B0503020204020204" pitchFamily="34" charset="-122"/>
                </a:rPr>
                <a:t>播放</a:t>
              </a:r>
              <a:endParaRPr lang="en-US" altLang="zh-CN" dirty="0">
                <a:solidFill>
                  <a:schemeClr val="bg1"/>
                </a:solidFill>
                <a:latin typeface="微软雅黑" panose="020B0503020204020204" pitchFamily="34" charset="-122"/>
                <a:ea typeface="微软雅黑" panose="020B0503020204020204" pitchFamily="34" charset="-122"/>
              </a:endParaRPr>
            </a:p>
            <a:p>
              <a:pPr algn="r"/>
              <a:r>
                <a:rPr lang="zh-CN" altLang="en-US" dirty="0">
                  <a:solidFill>
                    <a:schemeClr val="bg1"/>
                  </a:solidFill>
                  <a:latin typeface="微软雅黑" panose="020B0503020204020204" pitchFamily="34" charset="-122"/>
                  <a:ea typeface="微软雅黑" panose="020B0503020204020204" pitchFamily="34" charset="-122"/>
                </a:rPr>
                <a:t>尊重原创，请勿以身试法，二次分享或倒卖</a:t>
              </a:r>
            </a:p>
          </p:txBody>
        </p:sp>
        <p:sp>
          <p:nvSpPr>
            <p:cNvPr id="12" name="矩形 11"/>
            <p:cNvSpPr/>
            <p:nvPr userDrawn="1"/>
          </p:nvSpPr>
          <p:spPr>
            <a:xfrm>
              <a:off x="11779167" y="7688179"/>
              <a:ext cx="84221" cy="950495"/>
            </a:xfrm>
            <a:prstGeom prst="rect">
              <a:avLst/>
            </a:prstGeom>
            <a:solidFill>
              <a:srgbClr val="00F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Tree>
    <p:extLst>
      <p:ext uri="{BB962C8B-B14F-4D97-AF65-F5344CB8AC3E}">
        <p14:creationId xmlns:p14="http://schemas.microsoft.com/office/powerpoint/2010/main" val="281546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0.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8.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19.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0.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8.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29.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0.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8.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39.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0.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8.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49.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0.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1.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2.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3.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4.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5.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5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6.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7.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8.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ags/tag9.xml><?xml version="1.0" encoding="utf-8"?>
<p:tagLst xmlns:a="http://schemas.openxmlformats.org/drawingml/2006/main" xmlns:r="http://schemas.openxmlformats.org/officeDocument/2006/relationships" xmlns:p="http://schemas.openxmlformats.org/presentationml/2006/main">
  <p:tag name="NORDRI TOOLS WATERMARK" val="uj32iqwi"/>
</p:tagLst>
</file>

<file path=ppt/theme/theme1.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e7d195523061f1c021b92b3d25e54ab5e788c0576048880950C3AFFA1066A7153250F1349197BA8C5246BA9D557EC0274B8DA272D2431748978789E76D2CD7D1F11E7447C1D163F5D9CA1CD35DC7B6F0026C6BB43698AE8A1A50A3B34DA472CDA8898A116D2621F720577CEB1EC5AE786B3A577EC3E762EF9351D5FE95BB5FD00056FCA016A5904C</_7b1dac89e7d195523061f1c0316ecb71>
</e7d195523061f1c0>
</file>

<file path=customXml/itemProps1.xml><?xml version="1.0" encoding="utf-8"?>
<ds:datastoreItem xmlns:ds="http://schemas.openxmlformats.org/officeDocument/2006/customXml" ds:itemID="{5DA494FB-83D3-4E95-9C6A-EC4B21382CEE}">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otalTime>446</TotalTime>
  <Words>4215</Words>
  <Application>Microsoft Macintosh PowerPoint</Application>
  <PresentationFormat>宽屏</PresentationFormat>
  <Paragraphs>546</Paragraphs>
  <Slides>37</Slides>
  <Notes>26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等线</vt:lpstr>
      <vt:lpstr>罗西钢笔行楷</vt:lpstr>
      <vt:lpstr>宋体</vt:lpstr>
      <vt:lpstr>Microsoft YaHei</vt:lpstr>
      <vt:lpstr>Microsoft YaHei</vt:lpstr>
      <vt:lpstr>站酷高端黑</vt:lpstr>
      <vt:lpstr>Agency FB</vt:lpstr>
      <vt:lpstr>Lato Light</vt:lpstr>
      <vt:lpstr>Lato Regular</vt:lpstr>
      <vt:lpstr>Montserrat Hairline</vt:lpstr>
      <vt:lpstr>Arial</vt:lpstr>
      <vt:lpstr>Calibri</vt:lpstr>
      <vt:lpstr>Times New Roman</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Microsoft Office User</cp:lastModifiedBy>
  <cp:revision>52</cp:revision>
  <dcterms:created xsi:type="dcterms:W3CDTF">2016-09-01T12:32:09Z</dcterms:created>
  <dcterms:modified xsi:type="dcterms:W3CDTF">2019-07-03T00:07:53Z</dcterms:modified>
</cp:coreProperties>
</file>